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27. November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27. November 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err="1" smtClean="0">
                <a:latin typeface="Cambria"/>
                <a:cs typeface="Cambria"/>
              </a:rPr>
              <a:t>Prvý</a:t>
            </a:r>
            <a:r>
              <a:rPr lang="en-US" sz="6000" b="1" dirty="0" smtClean="0">
                <a:latin typeface="Cambria"/>
                <a:cs typeface="Cambria"/>
              </a:rPr>
              <a:t> PETROV LIST</a:t>
            </a:r>
            <a:endParaRPr lang="en-US" sz="6000" b="1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4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Charakteristika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listu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63" y="1600200"/>
            <a:ext cx="5466165" cy="4876800"/>
          </a:xfrm>
        </p:spPr>
        <p:txBody>
          <a:bodyPr>
            <a:noAutofit/>
          </a:bodyPr>
          <a:lstStyle/>
          <a:p>
            <a:pPr algn="just"/>
            <a:r>
              <a:rPr lang="it-IT" sz="2600" dirty="0" err="1">
                <a:latin typeface="Cambria"/>
                <a:cs typeface="Cambria"/>
              </a:rPr>
              <a:t>novozákonný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súhrn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kresťanskej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viery</a:t>
            </a:r>
            <a:r>
              <a:rPr lang="it-IT" sz="2600" dirty="0">
                <a:latin typeface="Cambria"/>
                <a:cs typeface="Cambria"/>
              </a:rPr>
              <a:t> a </a:t>
            </a:r>
            <a:r>
              <a:rPr lang="it-IT" sz="2600" dirty="0" err="1">
                <a:latin typeface="Cambria"/>
                <a:cs typeface="Cambria"/>
              </a:rPr>
              <a:t>životného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štýlu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podľa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tejto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 smtClean="0">
                <a:latin typeface="Cambria"/>
                <a:cs typeface="Cambria"/>
              </a:rPr>
              <a:t>viery</a:t>
            </a:r>
            <a:r>
              <a:rPr lang="it-IT" sz="2600" dirty="0" smtClean="0">
                <a:latin typeface="Cambria"/>
                <a:cs typeface="Cambria"/>
              </a:rPr>
              <a:t>;</a:t>
            </a:r>
            <a:r>
              <a:rPr lang="cs-CZ" sz="2600" dirty="0" smtClean="0">
                <a:latin typeface="Cambria"/>
                <a:cs typeface="Cambria"/>
              </a:rPr>
              <a:t> </a:t>
            </a:r>
          </a:p>
          <a:p>
            <a:pPr algn="just"/>
            <a:r>
              <a:rPr lang="it-IT" sz="2600" dirty="0" err="1">
                <a:latin typeface="Cambria"/>
                <a:cs typeface="Cambria"/>
              </a:rPr>
              <a:t>p</a:t>
            </a:r>
            <a:r>
              <a:rPr lang="it-IT" sz="2600" dirty="0" err="1" smtClean="0">
                <a:latin typeface="Cambria"/>
                <a:cs typeface="Cambria"/>
              </a:rPr>
              <a:t>ovzbudzuje</a:t>
            </a:r>
            <a:r>
              <a:rPr lang="it-IT" sz="2600" dirty="0" smtClean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veriacich</a:t>
            </a:r>
            <a:r>
              <a:rPr lang="it-IT" sz="2600" dirty="0">
                <a:latin typeface="Cambria"/>
                <a:cs typeface="Cambria"/>
              </a:rPr>
              <a:t> k </a:t>
            </a:r>
            <a:r>
              <a:rPr lang="it-IT" sz="2600" dirty="0" err="1">
                <a:latin typeface="Cambria"/>
                <a:cs typeface="Cambria"/>
              </a:rPr>
              <a:t>praktizovaniu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viery</a:t>
            </a:r>
            <a:r>
              <a:rPr lang="it-IT" sz="2600" dirty="0">
                <a:latin typeface="Cambria"/>
                <a:cs typeface="Cambria"/>
              </a:rPr>
              <a:t> a k </a:t>
            </a:r>
            <a:r>
              <a:rPr lang="it-IT" sz="2600" dirty="0" err="1">
                <a:latin typeface="Cambria"/>
                <a:cs typeface="Cambria"/>
              </a:rPr>
              <a:t>odvahe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vyznávať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ju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aj</a:t>
            </a:r>
            <a:r>
              <a:rPr lang="it-IT" sz="2600" dirty="0">
                <a:latin typeface="Cambria"/>
                <a:cs typeface="Cambria"/>
              </a:rPr>
              <a:t> v </a:t>
            </a:r>
            <a:r>
              <a:rPr lang="it-IT" sz="2600" dirty="0" err="1">
                <a:latin typeface="Cambria"/>
                <a:cs typeface="Cambria"/>
              </a:rPr>
              <a:t>období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ťažkostí</a:t>
            </a:r>
            <a:r>
              <a:rPr lang="it-IT" sz="2600" dirty="0">
                <a:latin typeface="Cambria"/>
                <a:cs typeface="Cambria"/>
              </a:rPr>
              <a:t> a </a:t>
            </a:r>
            <a:r>
              <a:rPr lang="it-IT" sz="2600" dirty="0" err="1" smtClean="0">
                <a:latin typeface="Cambria"/>
                <a:cs typeface="Cambria"/>
              </a:rPr>
              <a:t>skúšok</a:t>
            </a:r>
            <a:r>
              <a:rPr lang="it-IT" sz="2600" dirty="0">
                <a:latin typeface="Cambria"/>
                <a:cs typeface="Cambria"/>
              </a:rPr>
              <a:t>;</a:t>
            </a:r>
            <a:r>
              <a:rPr lang="cs-CZ" sz="2600" dirty="0" smtClean="0">
                <a:latin typeface="Cambria"/>
                <a:cs typeface="Cambria"/>
              </a:rPr>
              <a:t> </a:t>
            </a:r>
          </a:p>
          <a:p>
            <a:pPr algn="just"/>
            <a:r>
              <a:rPr lang="it-IT" sz="2600" dirty="0" err="1">
                <a:latin typeface="Cambria"/>
                <a:cs typeface="Cambria"/>
              </a:rPr>
              <a:t>neobsahuje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náročnú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náuku</a:t>
            </a:r>
            <a:r>
              <a:rPr lang="it-IT" sz="2600" dirty="0">
                <a:latin typeface="Cambria"/>
                <a:cs typeface="Cambria"/>
              </a:rPr>
              <a:t>, </a:t>
            </a:r>
            <a:r>
              <a:rPr lang="it-IT" sz="2600" dirty="0" err="1">
                <a:latin typeface="Cambria"/>
                <a:cs typeface="Cambria"/>
              </a:rPr>
              <a:t>ako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nájdeme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napríklad</a:t>
            </a:r>
            <a:r>
              <a:rPr lang="it-IT" sz="2600" dirty="0">
                <a:latin typeface="Cambria"/>
                <a:cs typeface="Cambria"/>
              </a:rPr>
              <a:t> v </a:t>
            </a:r>
            <a:r>
              <a:rPr lang="it-IT" sz="2600" dirty="0" err="1">
                <a:latin typeface="Cambria"/>
                <a:cs typeface="Cambria"/>
              </a:rPr>
              <a:t>Pavlových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listoch</a:t>
            </a:r>
            <a:r>
              <a:rPr lang="it-IT" sz="2600" dirty="0">
                <a:latin typeface="Cambria"/>
                <a:cs typeface="Cambria"/>
              </a:rPr>
              <a:t>, </a:t>
            </a:r>
            <a:r>
              <a:rPr lang="it-IT" sz="2600" dirty="0" err="1">
                <a:latin typeface="Cambria"/>
                <a:cs typeface="Cambria"/>
              </a:rPr>
              <a:t>ale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jednoduchým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spôsobom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osvetľuje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základné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prvky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>
                <a:latin typeface="Cambria"/>
                <a:cs typeface="Cambria"/>
              </a:rPr>
              <a:t>kresťanskej</a:t>
            </a:r>
            <a:r>
              <a:rPr lang="it-IT" sz="2600" dirty="0">
                <a:latin typeface="Cambria"/>
                <a:cs typeface="Cambria"/>
              </a:rPr>
              <a:t> </a:t>
            </a:r>
            <a:r>
              <a:rPr lang="it-IT" sz="2600" dirty="0" err="1" smtClean="0">
                <a:latin typeface="Cambria"/>
                <a:cs typeface="Cambria"/>
              </a:rPr>
              <a:t>viery</a:t>
            </a:r>
            <a:r>
              <a:rPr lang="it-IT" sz="2600" dirty="0" smtClean="0">
                <a:latin typeface="Cambria"/>
                <a:cs typeface="Cambria"/>
              </a:rPr>
              <a:t>.</a:t>
            </a:r>
            <a:r>
              <a:rPr lang="cs-CZ" sz="2600" dirty="0" smtClean="0">
                <a:latin typeface="Cambria"/>
                <a:cs typeface="Cambria"/>
              </a:rPr>
              <a:t> </a:t>
            </a:r>
            <a:endParaRPr lang="en-US" sz="2600" dirty="0">
              <a:latin typeface="Cambria"/>
              <a:cs typeface="Cambria"/>
            </a:endParaRPr>
          </a:p>
        </p:txBody>
      </p:sp>
      <p:pic>
        <p:nvPicPr>
          <p:cNvPr id="4" name="Picture 3" descr="SPiet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12" y="1600200"/>
            <a:ext cx="1931993" cy="458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Zaradenie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listu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b-NO" dirty="0">
                <a:latin typeface="Cambria"/>
                <a:cs typeface="Cambria"/>
              </a:rPr>
              <a:t>List </a:t>
            </a:r>
            <a:r>
              <a:rPr lang="nb-NO" dirty="0" err="1">
                <a:latin typeface="Cambria"/>
                <a:cs typeface="Cambria"/>
              </a:rPr>
              <a:t>patrí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medzi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tzv</a:t>
            </a:r>
            <a:r>
              <a:rPr lang="nb-NO" dirty="0">
                <a:latin typeface="Cambria"/>
                <a:cs typeface="Cambria"/>
              </a:rPr>
              <a:t>. </a:t>
            </a:r>
            <a:r>
              <a:rPr lang="nb-NO" dirty="0" err="1">
                <a:latin typeface="Cambria"/>
                <a:cs typeface="Cambria"/>
              </a:rPr>
              <a:t>Katolícke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listy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Nového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zákona</a:t>
            </a:r>
            <a:r>
              <a:rPr lang="nb-NO" dirty="0">
                <a:latin typeface="Cambria"/>
                <a:cs typeface="Cambria"/>
              </a:rPr>
              <a:t>. Ide o </a:t>
            </a:r>
            <a:r>
              <a:rPr lang="nb-NO" dirty="0" err="1">
                <a:latin typeface="Cambria"/>
                <a:cs typeface="Cambria"/>
              </a:rPr>
              <a:t>spoločný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názov</a:t>
            </a:r>
            <a:r>
              <a:rPr lang="nb-NO" dirty="0">
                <a:latin typeface="Cambria"/>
                <a:cs typeface="Cambria"/>
              </a:rPr>
              <a:t> pre </a:t>
            </a:r>
            <a:r>
              <a:rPr lang="nb-NO" dirty="0" err="1">
                <a:latin typeface="Cambria"/>
                <a:cs typeface="Cambria"/>
              </a:rPr>
              <a:t>sedem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listov</a:t>
            </a:r>
            <a:r>
              <a:rPr lang="nb-NO" dirty="0">
                <a:latin typeface="Cambria"/>
                <a:cs typeface="Cambria"/>
              </a:rPr>
              <a:t> (</a:t>
            </a:r>
            <a:r>
              <a:rPr lang="nb-NO" dirty="0" err="1">
                <a:latin typeface="Cambria"/>
                <a:cs typeface="Cambria"/>
              </a:rPr>
              <a:t>Jakubov</a:t>
            </a:r>
            <a:r>
              <a:rPr lang="nb-NO" dirty="0">
                <a:latin typeface="Cambria"/>
                <a:cs typeface="Cambria"/>
              </a:rPr>
              <a:t> list, 1-2 Petrov list, 1,2 a 3 </a:t>
            </a:r>
            <a:r>
              <a:rPr lang="nb-NO" dirty="0" err="1">
                <a:latin typeface="Cambria"/>
                <a:cs typeface="Cambria"/>
              </a:rPr>
              <a:t>Jánov</a:t>
            </a:r>
            <a:r>
              <a:rPr lang="nb-NO" dirty="0">
                <a:latin typeface="Cambria"/>
                <a:cs typeface="Cambria"/>
              </a:rPr>
              <a:t> list, </a:t>
            </a:r>
            <a:r>
              <a:rPr lang="nb-NO" dirty="0" err="1">
                <a:latin typeface="Cambria"/>
                <a:cs typeface="Cambria"/>
              </a:rPr>
              <a:t>Júdov</a:t>
            </a:r>
            <a:r>
              <a:rPr lang="nb-NO" dirty="0">
                <a:latin typeface="Cambria"/>
                <a:cs typeface="Cambria"/>
              </a:rPr>
              <a:t> list). </a:t>
            </a:r>
            <a:endParaRPr lang="nb-NO" dirty="0" smtClean="0">
              <a:latin typeface="Cambria"/>
              <a:cs typeface="Cambria"/>
            </a:endParaRPr>
          </a:p>
          <a:p>
            <a:pPr algn="just"/>
            <a:r>
              <a:rPr lang="nb-NO" dirty="0" err="1" smtClean="0">
                <a:latin typeface="Cambria"/>
                <a:cs typeface="Cambria"/>
              </a:rPr>
              <a:t>Pomenovie</a:t>
            </a:r>
            <a:r>
              <a:rPr lang="nb-NO" dirty="0" smtClean="0">
                <a:latin typeface="Cambria"/>
                <a:cs typeface="Cambria"/>
              </a:rPr>
              <a:t> </a:t>
            </a:r>
            <a:r>
              <a:rPr lang="nb-NO" dirty="0">
                <a:latin typeface="Cambria"/>
                <a:cs typeface="Cambria"/>
              </a:rPr>
              <a:t>”</a:t>
            </a:r>
            <a:r>
              <a:rPr lang="nb-NO" dirty="0" err="1">
                <a:latin typeface="Cambria"/>
                <a:cs typeface="Cambria"/>
              </a:rPr>
              <a:t>katolícke</a:t>
            </a:r>
            <a:r>
              <a:rPr lang="nb-NO" dirty="0">
                <a:latin typeface="Cambria"/>
                <a:cs typeface="Cambria"/>
              </a:rPr>
              <a:t>” (v </a:t>
            </a:r>
            <a:r>
              <a:rPr lang="nb-NO" dirty="0" err="1">
                <a:latin typeface="Cambria"/>
                <a:cs typeface="Cambria"/>
              </a:rPr>
              <a:t>gréčtine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znamená</a:t>
            </a:r>
            <a:r>
              <a:rPr lang="nb-NO" dirty="0">
                <a:latin typeface="Cambria"/>
                <a:cs typeface="Cambria"/>
              </a:rPr>
              <a:t> ”</a:t>
            </a:r>
            <a:r>
              <a:rPr lang="nb-NO" dirty="0" err="1">
                <a:latin typeface="Cambria"/>
                <a:cs typeface="Cambria"/>
              </a:rPr>
              <a:t>všeobecné</a:t>
            </a:r>
            <a:r>
              <a:rPr lang="nb-NO" dirty="0">
                <a:latin typeface="Cambria"/>
                <a:cs typeface="Cambria"/>
              </a:rPr>
              <a:t>”) </a:t>
            </a:r>
            <a:r>
              <a:rPr lang="nb-NO" dirty="0" err="1">
                <a:latin typeface="Cambria"/>
                <a:cs typeface="Cambria"/>
              </a:rPr>
              <a:t>dostali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preto</a:t>
            </a:r>
            <a:r>
              <a:rPr lang="nb-NO" dirty="0">
                <a:latin typeface="Cambria"/>
                <a:cs typeface="Cambria"/>
              </a:rPr>
              <a:t>, </a:t>
            </a:r>
            <a:r>
              <a:rPr lang="nb-NO" dirty="0" err="1">
                <a:latin typeface="Cambria"/>
                <a:cs typeface="Cambria"/>
              </a:rPr>
              <a:t>že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nie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sú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adresované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konkrétnemu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kresťanskému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 smtClean="0">
                <a:latin typeface="Cambria"/>
                <a:cs typeface="Cambria"/>
              </a:rPr>
              <a:t>spoločenstvu</a:t>
            </a:r>
            <a:r>
              <a:rPr lang="nb-NO" dirty="0">
                <a:latin typeface="Cambria"/>
                <a:cs typeface="Cambria"/>
              </a:rPr>
              <a:t>.</a:t>
            </a:r>
            <a:r>
              <a:rPr lang="nb-NO" dirty="0" smtClean="0">
                <a:latin typeface="Cambria"/>
                <a:cs typeface="Cambria"/>
              </a:rPr>
              <a:t> </a:t>
            </a:r>
          </a:p>
          <a:p>
            <a:pPr algn="just"/>
            <a:r>
              <a:rPr lang="nb-NO" dirty="0" err="1">
                <a:latin typeface="Cambria"/>
                <a:cs typeface="Cambria"/>
              </a:rPr>
              <a:t>I</a:t>
            </a:r>
            <a:r>
              <a:rPr lang="nb-NO" dirty="0" err="1" smtClean="0">
                <a:latin typeface="Cambria"/>
                <a:cs typeface="Cambria"/>
              </a:rPr>
              <a:t>ch</a:t>
            </a:r>
            <a:r>
              <a:rPr lang="nb-NO" dirty="0" smtClean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názov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je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podľa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odosielateľov</a:t>
            </a:r>
            <a:r>
              <a:rPr lang="nb-NO" dirty="0">
                <a:latin typeface="Cambria"/>
                <a:cs typeface="Cambria"/>
              </a:rPr>
              <a:t> a </a:t>
            </a:r>
            <a:r>
              <a:rPr lang="nb-NO" dirty="0" err="1">
                <a:latin typeface="Cambria"/>
                <a:cs typeface="Cambria"/>
              </a:rPr>
              <a:t>sú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adresované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širšiemu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spoločenstvu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 smtClean="0">
                <a:latin typeface="Cambria"/>
                <a:cs typeface="Cambria"/>
              </a:rPr>
              <a:t>veriacich</a:t>
            </a:r>
            <a:r>
              <a:rPr lang="nb-NO" dirty="0">
                <a:latin typeface="Cambria"/>
                <a:cs typeface="Cambria"/>
              </a:rPr>
              <a:t>.</a:t>
            </a:r>
            <a:r>
              <a:rPr lang="nb-NO" dirty="0" smtClean="0">
                <a:latin typeface="Cambria"/>
                <a:cs typeface="Cambria"/>
              </a:rPr>
              <a:t> </a:t>
            </a:r>
          </a:p>
          <a:p>
            <a:pPr algn="just"/>
            <a:r>
              <a:rPr lang="nb-NO" dirty="0" err="1" smtClean="0">
                <a:latin typeface="Cambria"/>
                <a:cs typeface="Cambria"/>
              </a:rPr>
              <a:t>Ich</a:t>
            </a:r>
            <a:r>
              <a:rPr lang="nb-NO" dirty="0" smtClean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charakteristikou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je</a:t>
            </a:r>
            <a:r>
              <a:rPr lang="nb-NO" dirty="0">
                <a:latin typeface="Cambria"/>
                <a:cs typeface="Cambria"/>
              </a:rPr>
              <a:t>, </a:t>
            </a:r>
            <a:r>
              <a:rPr lang="nb-NO" dirty="0" err="1">
                <a:latin typeface="Cambria"/>
                <a:cs typeface="Cambria"/>
              </a:rPr>
              <a:t>že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veľkú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pozornosť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venujú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problémom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života</a:t>
            </a:r>
            <a:r>
              <a:rPr lang="nb-NO" dirty="0">
                <a:latin typeface="Cambria"/>
                <a:cs typeface="Cambria"/>
              </a:rPr>
              <a:t> a </a:t>
            </a:r>
            <a:r>
              <a:rPr lang="nb-NO" dirty="0" err="1">
                <a:latin typeface="Cambria"/>
                <a:cs typeface="Cambria"/>
              </a:rPr>
              <a:t>praktickému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prežívaniu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viery</a:t>
            </a:r>
            <a:r>
              <a:rPr lang="nb-NO" dirty="0">
                <a:latin typeface="Cambria"/>
                <a:cs typeface="Cambria"/>
              </a:rPr>
              <a:t> v  </a:t>
            </a:r>
            <a:r>
              <a:rPr lang="nb-NO" dirty="0" err="1">
                <a:latin typeface="Cambria"/>
                <a:cs typeface="Cambria"/>
              </a:rPr>
              <a:t>kresťanských</a:t>
            </a:r>
            <a:r>
              <a:rPr lang="nb-NO" dirty="0">
                <a:latin typeface="Cambria"/>
                <a:cs typeface="Cambria"/>
              </a:rPr>
              <a:t> </a:t>
            </a:r>
            <a:r>
              <a:rPr lang="nb-NO" dirty="0" err="1">
                <a:latin typeface="Cambria"/>
                <a:cs typeface="Cambria"/>
              </a:rPr>
              <a:t>spoločenstvách</a:t>
            </a:r>
            <a:r>
              <a:rPr lang="nb-NO" dirty="0">
                <a:latin typeface="Cambria"/>
                <a:cs typeface="Cambria"/>
              </a:rPr>
              <a:t>. </a:t>
            </a:r>
            <a:endParaRPr lang="cs-CZ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1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Štruktúra</a:t>
            </a:r>
            <a:r>
              <a:rPr lang="en-US" b="1" dirty="0" smtClean="0"/>
              <a:t> </a:t>
            </a:r>
            <a:r>
              <a:rPr lang="en-US" b="1" dirty="0" err="1" smtClean="0"/>
              <a:t>listu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2800" dirty="0" err="1">
                <a:latin typeface="Cambria"/>
                <a:cs typeface="Cambria"/>
              </a:rPr>
              <a:t>Úvod</a:t>
            </a:r>
            <a:r>
              <a:rPr lang="it-IT" sz="2800" dirty="0">
                <a:latin typeface="Cambria"/>
                <a:cs typeface="Cambria"/>
              </a:rPr>
              <a:t> (1,1-12)</a:t>
            </a:r>
            <a:endParaRPr lang="cs-CZ" sz="2800" dirty="0">
              <a:latin typeface="Cambria"/>
              <a:cs typeface="Cambria"/>
            </a:endParaRPr>
          </a:p>
          <a:p>
            <a:pPr lvl="0"/>
            <a:r>
              <a:rPr lang="it-IT" sz="2800" dirty="0" err="1">
                <a:latin typeface="Cambria"/>
                <a:cs typeface="Cambria"/>
              </a:rPr>
              <a:t>Všeobecné</a:t>
            </a:r>
            <a:r>
              <a:rPr lang="it-IT" sz="2800" dirty="0">
                <a:latin typeface="Cambria"/>
                <a:cs typeface="Cambria"/>
              </a:rPr>
              <a:t> </a:t>
            </a:r>
            <a:r>
              <a:rPr lang="it-IT" sz="2800" dirty="0" err="1">
                <a:latin typeface="Cambria"/>
                <a:cs typeface="Cambria"/>
              </a:rPr>
              <a:t>napomenutia</a:t>
            </a:r>
            <a:r>
              <a:rPr lang="it-IT" sz="2800" dirty="0">
                <a:latin typeface="Cambria"/>
                <a:cs typeface="Cambria"/>
              </a:rPr>
              <a:t> (1,13-2,10)</a:t>
            </a:r>
            <a:endParaRPr lang="cs-CZ" sz="2800" dirty="0">
              <a:latin typeface="Cambria"/>
              <a:cs typeface="Cambria"/>
            </a:endParaRPr>
          </a:p>
          <a:p>
            <a:pPr lvl="0"/>
            <a:r>
              <a:rPr lang="nb-NO" sz="2800" dirty="0" err="1">
                <a:latin typeface="Cambria"/>
                <a:cs typeface="Cambria"/>
              </a:rPr>
              <a:t>Povinnosti</a:t>
            </a:r>
            <a:r>
              <a:rPr lang="nb-NO" sz="2800" dirty="0">
                <a:latin typeface="Cambria"/>
                <a:cs typeface="Cambria"/>
              </a:rPr>
              <a:t> </a:t>
            </a:r>
            <a:r>
              <a:rPr lang="nb-NO" sz="2800" dirty="0" err="1">
                <a:latin typeface="Cambria"/>
                <a:cs typeface="Cambria"/>
              </a:rPr>
              <a:t>kresťanského</a:t>
            </a:r>
            <a:r>
              <a:rPr lang="nb-NO" sz="2800" dirty="0">
                <a:latin typeface="Cambria"/>
                <a:cs typeface="Cambria"/>
              </a:rPr>
              <a:t> </a:t>
            </a:r>
            <a:r>
              <a:rPr lang="nb-NO" sz="2800" dirty="0" err="1">
                <a:latin typeface="Cambria"/>
                <a:cs typeface="Cambria"/>
              </a:rPr>
              <a:t>života</a:t>
            </a:r>
            <a:r>
              <a:rPr lang="nb-NO" sz="2800" dirty="0">
                <a:latin typeface="Cambria"/>
                <a:cs typeface="Cambria"/>
              </a:rPr>
              <a:t> (2,11-4,6)</a:t>
            </a:r>
            <a:endParaRPr lang="cs-CZ" sz="2800" dirty="0">
              <a:latin typeface="Cambria"/>
              <a:cs typeface="Cambria"/>
            </a:endParaRPr>
          </a:p>
          <a:p>
            <a:pPr lvl="0"/>
            <a:r>
              <a:rPr lang="nb-NO" sz="2800" dirty="0" err="1">
                <a:latin typeface="Cambria"/>
                <a:cs typeface="Cambria"/>
              </a:rPr>
              <a:t>Kresťanský</a:t>
            </a:r>
            <a:r>
              <a:rPr lang="nb-NO" sz="2800" dirty="0">
                <a:latin typeface="Cambria"/>
                <a:cs typeface="Cambria"/>
              </a:rPr>
              <a:t> </a:t>
            </a:r>
            <a:r>
              <a:rPr lang="nb-NO" sz="2800" dirty="0" err="1">
                <a:latin typeface="Cambria"/>
                <a:cs typeface="Cambria"/>
              </a:rPr>
              <a:t>život</a:t>
            </a:r>
            <a:r>
              <a:rPr lang="nb-NO" sz="2800" dirty="0">
                <a:latin typeface="Cambria"/>
                <a:cs typeface="Cambria"/>
              </a:rPr>
              <a:t> v </a:t>
            </a:r>
            <a:r>
              <a:rPr lang="nb-NO" sz="2800" dirty="0" err="1">
                <a:latin typeface="Cambria"/>
                <a:cs typeface="Cambria"/>
              </a:rPr>
              <a:t>utrpení</a:t>
            </a:r>
            <a:r>
              <a:rPr lang="nb-NO" sz="2800" dirty="0">
                <a:latin typeface="Cambria"/>
                <a:cs typeface="Cambria"/>
              </a:rPr>
              <a:t> (4,7-5,11)</a:t>
            </a:r>
            <a:endParaRPr lang="cs-CZ" sz="2800" dirty="0">
              <a:latin typeface="Cambria"/>
              <a:cs typeface="Cambria"/>
            </a:endParaRPr>
          </a:p>
          <a:p>
            <a:pPr lvl="0"/>
            <a:r>
              <a:rPr lang="nb-NO" sz="2800" dirty="0" err="1">
                <a:latin typeface="Cambria"/>
                <a:cs typeface="Cambria"/>
              </a:rPr>
              <a:t>Záver</a:t>
            </a:r>
            <a:r>
              <a:rPr lang="nb-NO" sz="2800" dirty="0">
                <a:latin typeface="Cambria"/>
                <a:cs typeface="Cambria"/>
              </a:rPr>
              <a:t> (5,12-14)</a:t>
            </a:r>
            <a:endParaRPr lang="cs-CZ" sz="2800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5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Úvod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listu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Cambria"/>
                <a:cs typeface="Cambria"/>
              </a:rPr>
              <a:t>Mená odosielateľa </a:t>
            </a:r>
            <a:r>
              <a:rPr lang="sk-SK" sz="2800" dirty="0">
                <a:latin typeface="Cambria"/>
                <a:cs typeface="Cambria"/>
              </a:rPr>
              <a:t>a </a:t>
            </a:r>
            <a:r>
              <a:rPr lang="sk-SK" sz="2800" dirty="0" smtClean="0">
                <a:latin typeface="Cambria"/>
                <a:cs typeface="Cambria"/>
              </a:rPr>
              <a:t>adresátov;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C</a:t>
            </a:r>
            <a:r>
              <a:rPr lang="sk-SK" sz="2800" dirty="0" smtClean="0">
                <a:latin typeface="Cambria"/>
                <a:cs typeface="Cambria"/>
              </a:rPr>
              <a:t>hválospev</a:t>
            </a:r>
            <a:r>
              <a:rPr lang="sk-SK" sz="2800" dirty="0">
                <a:latin typeface="Cambria"/>
                <a:cs typeface="Cambria"/>
              </a:rPr>
              <a:t>, ktorý začína zvolávaním požehnania, čo je typickým znakom v židovskom  </a:t>
            </a:r>
            <a:r>
              <a:rPr lang="sk-SK" sz="2800" dirty="0" smtClean="0">
                <a:latin typeface="Cambria"/>
                <a:cs typeface="Cambria"/>
              </a:rPr>
              <a:t>prostredí; </a:t>
            </a:r>
          </a:p>
          <a:p>
            <a:r>
              <a:rPr lang="sk-SK" sz="2800" dirty="0" smtClean="0">
                <a:latin typeface="Cambria"/>
                <a:cs typeface="Cambria"/>
              </a:rPr>
              <a:t>Povzbudenie </a:t>
            </a:r>
            <a:r>
              <a:rPr lang="sk-SK" sz="2800" dirty="0">
                <a:latin typeface="Cambria"/>
                <a:cs typeface="Cambria"/>
              </a:rPr>
              <a:t>k vytrvalosti vo viere. </a:t>
            </a:r>
            <a:endParaRPr lang="en-US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9740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>
                <a:latin typeface="Cambria"/>
                <a:cs typeface="Cambria"/>
              </a:rPr>
              <a:t>Všeobecné</a:t>
            </a:r>
            <a:r>
              <a:rPr lang="it-IT" b="1" dirty="0">
                <a:latin typeface="Cambria"/>
                <a:cs typeface="Cambria"/>
              </a:rPr>
              <a:t> </a:t>
            </a:r>
            <a:r>
              <a:rPr lang="it-IT" b="1" dirty="0" err="1">
                <a:latin typeface="Cambria"/>
                <a:cs typeface="Cambria"/>
              </a:rPr>
              <a:t>napomenutia</a:t>
            </a:r>
            <a:r>
              <a:rPr lang="it-IT" b="1" dirty="0">
                <a:latin typeface="Cambria"/>
                <a:cs typeface="Cambria"/>
              </a:rPr>
              <a:t> (1,13-2,10</a:t>
            </a:r>
            <a:r>
              <a:rPr lang="it-IT" b="1" dirty="0" smtClean="0">
                <a:latin typeface="Cambria"/>
                <a:cs typeface="Cambria"/>
              </a:rPr>
              <a:t>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>
                <a:latin typeface="Cambria"/>
                <a:cs typeface="Cambria"/>
              </a:rPr>
              <a:t>Pozvanie </a:t>
            </a:r>
            <a:r>
              <a:rPr lang="sk-SK" sz="2800" dirty="0">
                <a:latin typeface="Cambria"/>
                <a:cs typeface="Cambria"/>
              </a:rPr>
              <a:t>k svätosti života. 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Vzorom </a:t>
            </a:r>
            <a:r>
              <a:rPr lang="sk-SK" sz="2800" dirty="0">
                <a:latin typeface="Cambria"/>
                <a:cs typeface="Cambria"/>
              </a:rPr>
              <a:t>tejto kresťanskej svätosti je príklad Ježiša Krista, </a:t>
            </a:r>
            <a:r>
              <a:rPr lang="sk-SK" sz="2800" dirty="0" smtClean="0">
                <a:latin typeface="Cambria"/>
                <a:cs typeface="Cambria"/>
              </a:rPr>
              <a:t>ktorý </a:t>
            </a:r>
            <a:r>
              <a:rPr lang="sk-SK" sz="2800" dirty="0">
                <a:latin typeface="Cambria"/>
                <a:cs typeface="Cambria"/>
              </a:rPr>
              <a:t>je uholným kameňom nového – duchovného chrámu, do ktorého kresťan je vložený ako živý kameň. 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Je </a:t>
            </a:r>
            <a:r>
              <a:rPr lang="sk-SK" sz="2800" dirty="0">
                <a:latin typeface="Cambria"/>
                <a:cs typeface="Cambria"/>
              </a:rPr>
              <a:t>potrebné však zostať zjednotený s Kristom, lebo len s ním tvoríme jeden živý chrám. </a:t>
            </a:r>
            <a:endParaRPr lang="cs-CZ" sz="2800" dirty="0">
              <a:latin typeface="Cambria"/>
              <a:cs typeface="Cambria"/>
            </a:endParaRPr>
          </a:p>
          <a:p>
            <a:r>
              <a:rPr lang="sk-SK" dirty="0"/>
              <a:t> 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2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400" b="1" dirty="0" err="1">
                <a:latin typeface="Cambria"/>
                <a:cs typeface="Cambria"/>
              </a:rPr>
              <a:t>Povinnosti</a:t>
            </a:r>
            <a:r>
              <a:rPr lang="nb-NO" sz="3400" b="1" dirty="0">
                <a:latin typeface="Cambria"/>
                <a:cs typeface="Cambria"/>
              </a:rPr>
              <a:t> </a:t>
            </a:r>
            <a:r>
              <a:rPr lang="nb-NO" sz="3400" b="1" dirty="0" err="1">
                <a:latin typeface="Cambria"/>
                <a:cs typeface="Cambria"/>
              </a:rPr>
              <a:t>kresťanského</a:t>
            </a:r>
            <a:r>
              <a:rPr lang="nb-NO" sz="3400" b="1" dirty="0">
                <a:latin typeface="Cambria"/>
                <a:cs typeface="Cambria"/>
              </a:rPr>
              <a:t> </a:t>
            </a:r>
            <a:r>
              <a:rPr lang="nb-NO" sz="3400" b="1" dirty="0" err="1">
                <a:latin typeface="Cambria"/>
                <a:cs typeface="Cambria"/>
              </a:rPr>
              <a:t>života</a:t>
            </a:r>
            <a:r>
              <a:rPr lang="nb-NO" sz="3400" b="1" dirty="0">
                <a:latin typeface="Cambria"/>
                <a:cs typeface="Cambria"/>
              </a:rPr>
              <a:t> (2,11-4,6</a:t>
            </a:r>
            <a:r>
              <a:rPr lang="nb-NO" sz="3400" b="1" dirty="0" smtClean="0">
                <a:latin typeface="Cambria"/>
                <a:cs typeface="Cambria"/>
              </a:rPr>
              <a:t>)</a:t>
            </a:r>
            <a:endParaRPr lang="en-US" sz="34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600" dirty="0" smtClean="0">
                <a:latin typeface="Cambria"/>
                <a:cs typeface="Cambria"/>
              </a:rPr>
              <a:t>Význam </a:t>
            </a:r>
            <a:r>
              <a:rPr lang="sk-SK" sz="2600" dirty="0">
                <a:latin typeface="Cambria"/>
                <a:cs typeface="Cambria"/>
              </a:rPr>
              <a:t> jednotlivých kresťanských </a:t>
            </a:r>
            <a:r>
              <a:rPr lang="sk-SK" sz="2600" dirty="0" smtClean="0">
                <a:latin typeface="Cambria"/>
                <a:cs typeface="Cambria"/>
              </a:rPr>
              <a:t>čností </a:t>
            </a:r>
            <a:r>
              <a:rPr lang="sk-SK" sz="2600" dirty="0">
                <a:latin typeface="Cambria"/>
                <a:cs typeface="Cambria"/>
              </a:rPr>
              <a:t>a </a:t>
            </a:r>
            <a:r>
              <a:rPr lang="sk-SK" sz="2600" dirty="0" smtClean="0">
                <a:latin typeface="Cambria"/>
                <a:cs typeface="Cambria"/>
              </a:rPr>
              <a:t>povinností, </a:t>
            </a:r>
            <a:r>
              <a:rPr lang="sk-SK" sz="2600" dirty="0">
                <a:latin typeface="Cambria"/>
                <a:cs typeface="Cambria"/>
              </a:rPr>
              <a:t>najmä tých, ktoré platia pre spoločenský a rodinný </a:t>
            </a:r>
            <a:r>
              <a:rPr lang="sk-SK" sz="2600" dirty="0" smtClean="0">
                <a:latin typeface="Cambria"/>
                <a:cs typeface="Cambria"/>
              </a:rPr>
              <a:t>život.</a:t>
            </a:r>
          </a:p>
          <a:p>
            <a:pPr algn="just"/>
            <a:r>
              <a:rPr lang="sk-SK" sz="2600" dirty="0">
                <a:latin typeface="Cambria"/>
                <a:cs typeface="Cambria"/>
              </a:rPr>
              <a:t>Východiskom je krst, ktorý veriaci prijali a ktorý ich zaväzuje k životu v súlade s Kristovým evanjeliom. </a:t>
            </a:r>
            <a:endParaRPr lang="sk-SK" sz="2600" dirty="0" smtClean="0">
              <a:latin typeface="Cambria"/>
              <a:cs typeface="Cambria"/>
            </a:endParaRPr>
          </a:p>
          <a:p>
            <a:pPr algn="just"/>
            <a:r>
              <a:rPr lang="sk-SK" sz="2600" dirty="0" smtClean="0">
                <a:latin typeface="Cambria"/>
                <a:cs typeface="Cambria"/>
              </a:rPr>
              <a:t>Správanie </a:t>
            </a:r>
            <a:r>
              <a:rPr lang="sk-SK" sz="2600" dirty="0">
                <a:latin typeface="Cambria"/>
                <a:cs typeface="Cambria"/>
              </a:rPr>
              <a:t>kresťana vo svete musí byť vzorné, aby neveriaci pod vplyvom dobrých skutkoch veriacich, oslavovali Boha. </a:t>
            </a:r>
            <a:endParaRPr lang="sk-SK" sz="2600" dirty="0" smtClean="0">
              <a:latin typeface="Cambria"/>
              <a:cs typeface="Cambria"/>
            </a:endParaRPr>
          </a:p>
          <a:p>
            <a:pPr algn="just"/>
            <a:r>
              <a:rPr lang="sk-SK" sz="2600" dirty="0" smtClean="0">
                <a:latin typeface="Cambria"/>
                <a:cs typeface="Cambria"/>
              </a:rPr>
              <a:t>Opäť </a:t>
            </a:r>
            <a:r>
              <a:rPr lang="sk-SK" sz="2600" dirty="0">
                <a:latin typeface="Cambria"/>
                <a:cs typeface="Cambria"/>
              </a:rPr>
              <a:t>príkladom k tomu je Ježiš Kristus: </a:t>
            </a:r>
            <a:r>
              <a:rPr lang="sk-SK" sz="2600" i="1" dirty="0">
                <a:latin typeface="Cambria"/>
                <a:cs typeface="Cambria"/>
              </a:rPr>
              <a:t>„On sa nedopustil hriechu, ani lesť nebola v jeho ústach. Keď mu zlorečili, on nezlorečil, keď trpel, nevyhrážal sa, to postúpil tomu, ktorý súdi spravodlivo.“ </a:t>
            </a:r>
            <a:r>
              <a:rPr lang="sk-SK" sz="2600" dirty="0">
                <a:latin typeface="Cambria"/>
                <a:cs typeface="Cambria"/>
              </a:rPr>
              <a:t>(2,22-23) </a:t>
            </a:r>
            <a:endParaRPr lang="sk-SK" sz="26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9721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err="1">
                <a:latin typeface="Cambria"/>
                <a:cs typeface="Cambria"/>
              </a:rPr>
              <a:t>Kresťanský</a:t>
            </a:r>
            <a:r>
              <a:rPr lang="nb-NO" b="1" dirty="0">
                <a:latin typeface="Cambria"/>
                <a:cs typeface="Cambria"/>
              </a:rPr>
              <a:t> </a:t>
            </a:r>
            <a:r>
              <a:rPr lang="nb-NO" b="1" dirty="0" err="1">
                <a:latin typeface="Cambria"/>
                <a:cs typeface="Cambria"/>
              </a:rPr>
              <a:t>život</a:t>
            </a:r>
            <a:r>
              <a:rPr lang="nb-NO" b="1" dirty="0">
                <a:latin typeface="Cambria"/>
                <a:cs typeface="Cambria"/>
              </a:rPr>
              <a:t> v </a:t>
            </a:r>
            <a:r>
              <a:rPr lang="nb-NO" b="1" dirty="0" err="1">
                <a:latin typeface="Cambria"/>
                <a:cs typeface="Cambria"/>
              </a:rPr>
              <a:t>utrpení</a:t>
            </a:r>
            <a:r>
              <a:rPr lang="nb-NO" b="1" dirty="0">
                <a:latin typeface="Cambria"/>
                <a:cs typeface="Cambria"/>
              </a:rPr>
              <a:t> (4,7-5,11</a:t>
            </a:r>
            <a:r>
              <a:rPr lang="nb-NO" b="1" dirty="0" smtClean="0">
                <a:latin typeface="Cambria"/>
                <a:cs typeface="Cambria"/>
              </a:rPr>
              <a:t>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Cambria"/>
                <a:cs typeface="Cambria"/>
              </a:rPr>
              <a:t>N</a:t>
            </a:r>
            <a:r>
              <a:rPr lang="sk-SK" dirty="0" smtClean="0">
                <a:latin typeface="Cambria"/>
                <a:cs typeface="Cambria"/>
              </a:rPr>
              <a:t>apomenutia </a:t>
            </a:r>
            <a:r>
              <a:rPr lang="sk-SK" dirty="0">
                <a:latin typeface="Cambria"/>
                <a:cs typeface="Cambria"/>
              </a:rPr>
              <a:t>d</a:t>
            </a:r>
            <a:r>
              <a:rPr lang="sk-SK" dirty="0" smtClean="0">
                <a:latin typeface="Cambria"/>
                <a:cs typeface="Cambria"/>
              </a:rPr>
              <a:t>o vnútra </a:t>
            </a:r>
            <a:r>
              <a:rPr lang="sk-SK" dirty="0">
                <a:latin typeface="Cambria"/>
                <a:cs typeface="Cambria"/>
              </a:rPr>
              <a:t>kresťanských </a:t>
            </a:r>
            <a:r>
              <a:rPr lang="sk-SK" dirty="0" smtClean="0">
                <a:latin typeface="Cambria"/>
                <a:cs typeface="Cambria"/>
              </a:rPr>
              <a:t>spoločenstiev.</a:t>
            </a:r>
          </a:p>
          <a:p>
            <a:pPr algn="just"/>
            <a:r>
              <a:rPr lang="sk-SK" dirty="0">
                <a:latin typeface="Cambria"/>
                <a:cs typeface="Cambria"/>
              </a:rPr>
              <a:t>U</a:t>
            </a:r>
            <a:r>
              <a:rPr lang="sk-SK" dirty="0" smtClean="0">
                <a:latin typeface="Cambria"/>
                <a:cs typeface="Cambria"/>
              </a:rPr>
              <a:t>trpenia </a:t>
            </a:r>
            <a:r>
              <a:rPr lang="sk-SK" dirty="0">
                <a:latin typeface="Cambria"/>
                <a:cs typeface="Cambria"/>
              </a:rPr>
              <a:t>a skúšky nemajú veriaceho človeka odradiť alebo dokonca zastrašiť, ale ich statočným znášaním sa chystáme na nebo. </a:t>
            </a:r>
            <a:endParaRPr lang="sk-SK" dirty="0" smtClean="0">
              <a:latin typeface="Cambria"/>
              <a:cs typeface="Cambria"/>
            </a:endParaRPr>
          </a:p>
          <a:p>
            <a:pPr algn="just"/>
            <a:r>
              <a:rPr lang="sk-SK" dirty="0">
                <a:latin typeface="Cambria"/>
                <a:cs typeface="Cambria"/>
              </a:rPr>
              <a:t>Ak človek trpí posmech a úškľabky preto, že je kresťanom, že sa usiluje žiť podľa Kristovho evanjelia, nemá sa za čo hanbiť. </a:t>
            </a:r>
            <a:endParaRPr lang="sk-SK" dirty="0" smtClean="0">
              <a:latin typeface="Cambria"/>
              <a:cs typeface="Cambria"/>
            </a:endParaRPr>
          </a:p>
          <a:p>
            <a:pPr algn="just"/>
            <a:r>
              <a:rPr lang="sk-SK" dirty="0">
                <a:latin typeface="Cambria"/>
                <a:cs typeface="Cambria"/>
              </a:rPr>
              <a:t>Žiaľ, ako často je to v súčasnom svete presne naopak! Nehanbíme a hovoriť vulgárne, zaklamať, podviesť druhého, ale hanbíme sa prežehnať pred jedlom, pomodliť sa, zastať sa Cirkvi, kňazov... </a:t>
            </a:r>
            <a:endParaRPr lang="cs-CZ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65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24</TotalTime>
  <Words>310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Prvý PETROV LIST</vt:lpstr>
      <vt:lpstr>Charakteristika listu</vt:lpstr>
      <vt:lpstr>Zaradenie listu</vt:lpstr>
      <vt:lpstr>Štruktúra listu </vt:lpstr>
      <vt:lpstr>Úvod listu</vt:lpstr>
      <vt:lpstr>Všeobecné napomenutia (1,13-2,10)</vt:lpstr>
      <vt:lpstr>Povinnosti kresťanského života (2,11-4,6)</vt:lpstr>
      <vt:lpstr>Kresťanský život v utrpení (4,7-5,11)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Prvý PETROV LIST</dc:title>
  <dc:creator>Frantisek Trstensky</dc:creator>
  <cp:lastModifiedBy>Frantisek Trstensky</cp:lastModifiedBy>
  <cp:revision>7</cp:revision>
  <dcterms:created xsi:type="dcterms:W3CDTF">2022-11-27T07:05:54Z</dcterms:created>
  <dcterms:modified xsi:type="dcterms:W3CDTF">2022-11-27T07:30:52Z</dcterms:modified>
</cp:coreProperties>
</file>