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handoutMasterIdLst>
    <p:handoutMasterId r:id="rId25"/>
  </p:handoutMasterIdLst>
  <p:sldIdLst>
    <p:sldId id="256" r:id="rId2"/>
    <p:sldId id="306" r:id="rId3"/>
    <p:sldId id="309" r:id="rId4"/>
    <p:sldId id="326" r:id="rId5"/>
    <p:sldId id="311" r:id="rId6"/>
    <p:sldId id="310" r:id="rId7"/>
    <p:sldId id="313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05" r:id="rId18"/>
    <p:sldId id="314" r:id="rId19"/>
    <p:sldId id="322" r:id="rId20"/>
    <p:sldId id="323" r:id="rId21"/>
    <p:sldId id="324" r:id="rId22"/>
    <p:sldId id="325" r:id="rId23"/>
    <p:sldId id="259" r:id="rId24"/>
  </p:sldIdLst>
  <p:sldSz cx="9144000" cy="6858000" type="screen4x3"/>
  <p:notesSz cx="6735763" cy="9869488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Svetlý štý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EBBBCC-DAD2-459C-BE2E-F6DE35CF9A28}" styleName="Tmavý štýl 2 - zvýraznenie 3/zvýrazneni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Tmavý štýl 2 - zvýraznenie 1/zvýrazneni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7" autoAdjust="0"/>
    <p:restoredTop sz="87034" autoAdjust="0"/>
  </p:normalViewPr>
  <p:slideViewPr>
    <p:cSldViewPr>
      <p:cViewPr varScale="1">
        <p:scale>
          <a:sx n="85" d="100"/>
          <a:sy n="85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310FB7C-5F1E-49E8-876A-7DFF56932223}" type="datetimeFigureOut">
              <a:rPr lang="sk-SK"/>
              <a:pPr>
                <a:defRPr/>
              </a:pPr>
              <a:t>10.06.2013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25B7990-6440-427F-918A-1E0FF0D7F08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CE4E5-9C3F-4E83-AABB-3672459AC422}" type="datetimeFigureOut">
              <a:rPr lang="sk-SK"/>
              <a:pPr>
                <a:defRPr/>
              </a:pPr>
              <a:t>10.06.2013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0B203-4EC6-492C-9CA8-8584F8316F4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54022-37DA-4ACF-92C3-1CD81E2D8D7A}" type="datetimeFigureOut">
              <a:rPr lang="sk-SK"/>
              <a:pPr>
                <a:defRPr/>
              </a:pPr>
              <a:t>10.06.2013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C776E-23EC-4BD7-A877-B3D6DD8830C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FD186-DBA9-479A-BA6B-CD1099F80DC0}" type="datetimeFigureOut">
              <a:rPr lang="sk-SK"/>
              <a:pPr>
                <a:defRPr/>
              </a:pPr>
              <a:t>10.06.2013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C3298-4ACF-48C2-9059-1D2BBAE3A0B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4E6B3-059F-4A20-A2CA-08B74E97890D}" type="datetimeFigureOut">
              <a:rPr lang="sk-SK"/>
              <a:pPr>
                <a:defRPr/>
              </a:pPr>
              <a:t>10.06.2013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1F90D-D3A1-4702-8988-509177A1A1C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CED1B-C929-47BA-879A-128512BA1AFF}" type="datetimeFigureOut">
              <a:rPr lang="sk-SK"/>
              <a:pPr>
                <a:defRPr/>
              </a:pPr>
              <a:t>10.06.2013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89140-D3C0-4F0E-8C41-B7FA49C0F4B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44A55-F2E8-4378-BF28-8C5F6BF73236}" type="datetimeFigureOut">
              <a:rPr lang="sk-SK"/>
              <a:pPr>
                <a:defRPr/>
              </a:pPr>
              <a:t>10.06.2013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1BF84-8202-4396-AB17-EB65CA1E13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654F7-2265-46CD-8EDB-1117AEF91E1C}" type="datetimeFigureOut">
              <a:rPr lang="sk-SK"/>
              <a:pPr>
                <a:defRPr/>
              </a:pPr>
              <a:t>10.06.2013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1C6D5-097D-47D8-B111-3E6F155BCCB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FF0EC-2771-48D1-B8E3-F02E6187CA7A}" type="datetimeFigureOut">
              <a:rPr lang="sk-SK"/>
              <a:pPr>
                <a:defRPr/>
              </a:pPr>
              <a:t>10.06.2013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42D79-D6A9-4350-96FF-612F8922E75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484CD-99E8-4606-BF55-2BE075A28670}" type="datetimeFigureOut">
              <a:rPr lang="sk-SK"/>
              <a:pPr>
                <a:defRPr/>
              </a:pPr>
              <a:t>10.06.2013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9A993-E34E-4673-BB69-02AF537DF7E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92039-911C-4A07-B58F-D8E7B6D60B31}" type="datetimeFigureOut">
              <a:rPr lang="sk-SK"/>
              <a:pPr>
                <a:defRPr/>
              </a:pPr>
              <a:t>10.06.2013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2623E-B40D-4DCB-85EF-903A863974E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53AB6-32C6-4F17-96E8-AAFFDBA56BB0}" type="datetimeFigureOut">
              <a:rPr lang="sk-SK"/>
              <a:pPr>
                <a:defRPr/>
              </a:pPr>
              <a:t>10.06.2013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F25B2-6410-48C1-A24F-A3E17E306ED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štýly predlohy textu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BDB4F1-30BF-4148-9753-7C35983430E1}" type="datetimeFigureOut">
              <a:rPr lang="sk-SK"/>
              <a:pPr>
                <a:defRPr/>
              </a:pPr>
              <a:t>10.06.2013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B3D9A8-0782-4226-AEF6-975F86A5BFC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  <p:sldLayoutId id="2147483777" r:id="rId3"/>
    <p:sldLayoutId id="2147483776" r:id="rId4"/>
    <p:sldLayoutId id="2147483775" r:id="rId5"/>
    <p:sldLayoutId id="2147483774" r:id="rId6"/>
    <p:sldLayoutId id="2147483773" r:id="rId7"/>
    <p:sldLayoutId id="2147483772" r:id="rId8"/>
    <p:sldLayoutId id="2147483771" r:id="rId9"/>
    <p:sldLayoutId id="2147483770" r:id="rId10"/>
    <p:sldLayoutId id="214748376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ctrTitle"/>
          </p:nvPr>
        </p:nvSpPr>
        <p:spPr>
          <a:xfrm>
            <a:off x="166688" y="4521200"/>
            <a:ext cx="8640762" cy="2076450"/>
          </a:xfrm>
        </p:spPr>
        <p:txBody>
          <a:bodyPr/>
          <a:lstStyle/>
          <a:p>
            <a:r>
              <a:rPr lang="sk-SK" sz="4800" b="1" smtClean="0"/>
              <a:t>Ján Krstiteľ – </a:t>
            </a:r>
            <a:br>
              <a:rPr lang="sk-SK" sz="4800" b="1" smtClean="0"/>
            </a:br>
            <a:r>
              <a:rPr lang="sk-SK" sz="4800" b="1" smtClean="0"/>
              <a:t>hlas a svedok Ježiša Krista</a:t>
            </a:r>
          </a:p>
        </p:txBody>
      </p:sp>
      <p:pic>
        <p:nvPicPr>
          <p:cNvPr id="14338" name="Obrázo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4863" y="188913"/>
            <a:ext cx="2506662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779462"/>
          </a:xfrm>
        </p:spPr>
        <p:txBody>
          <a:bodyPr/>
          <a:lstStyle/>
          <a:p>
            <a:r>
              <a:rPr lang="sk-SK" sz="3700" b="1" smtClean="0"/>
              <a:t>Macheront – miesto sťatia Jána Krstiteľa</a:t>
            </a:r>
          </a:p>
        </p:txBody>
      </p:sp>
      <p:pic>
        <p:nvPicPr>
          <p:cNvPr id="23554" name="Picture 2" descr="C:\Users\project\Desktop\3 - Machaeru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849313"/>
            <a:ext cx="4105275" cy="281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5" name="Picture 3" descr="C:\Users\project\Desktop\P10105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1875" y="849313"/>
            <a:ext cx="4051300" cy="2795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6" name="Obrázok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3463" y="3829050"/>
            <a:ext cx="4968875" cy="2836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sk-SK" b="1" smtClean="0"/>
              <a:t>Štruktúra Mk 1,1-11</a:t>
            </a:r>
          </a:p>
        </p:txBody>
      </p:sp>
      <p:sp>
        <p:nvSpPr>
          <p:cNvPr id="24578" name="Zástupný symbol obsahu 2"/>
          <p:cNvSpPr>
            <a:spLocks noGrp="1"/>
          </p:cNvSpPr>
          <p:nvPr>
            <p:ph idx="1"/>
          </p:nvPr>
        </p:nvSpPr>
        <p:spPr>
          <a:xfrm>
            <a:off x="323850" y="1196975"/>
            <a:ext cx="8362950" cy="5472113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sk-SK" smtClean="0"/>
              <a:t>Nadpis (Mk 1,1-3)</a:t>
            </a:r>
          </a:p>
          <a:p>
            <a:pPr algn="just">
              <a:buFontTx/>
              <a:buChar char="-"/>
            </a:pPr>
            <a:r>
              <a:rPr lang="sk-SK" smtClean="0"/>
              <a:t>Charakteristika Jána Krstiteľa (Mk 1,4-8)</a:t>
            </a:r>
          </a:p>
          <a:p>
            <a:pPr algn="just">
              <a:buFontTx/>
              <a:buChar char="-"/>
            </a:pPr>
            <a:r>
              <a:rPr lang="sk-SK" smtClean="0"/>
              <a:t>Krst Pána Ježiša (Mk 1,9-11)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b="1" dirty="0" smtClean="0"/>
              <a:t>Nadpis (</a:t>
            </a:r>
            <a:r>
              <a:rPr lang="sk-SK" b="1" dirty="0" err="1" smtClean="0"/>
              <a:t>Mk</a:t>
            </a:r>
            <a:r>
              <a:rPr lang="sk-SK" b="1" dirty="0" smtClean="0"/>
              <a:t> 1,1-3)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388" y="981075"/>
            <a:ext cx="8785225" cy="5761038"/>
          </a:xfrm>
        </p:spPr>
        <p:txBody>
          <a:bodyPr rtlCol="0">
            <a:normAutofit fontScale="850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/>
              <a:t>V slove „začiatok“ (</a:t>
            </a:r>
            <a:r>
              <a:rPr lang="sk-SK" dirty="0" err="1"/>
              <a:t>Mk</a:t>
            </a:r>
            <a:r>
              <a:rPr lang="sk-SK" dirty="0"/>
              <a:t> 1,1) sa ozýva začiatok celej Biblie, keď Boh stvoril svet (</a:t>
            </a:r>
            <a:r>
              <a:rPr lang="sk-SK" dirty="0" err="1"/>
              <a:t>Gn</a:t>
            </a:r>
            <a:r>
              <a:rPr lang="sk-SK" dirty="0"/>
              <a:t> 1,1</a:t>
            </a:r>
            <a:r>
              <a:rPr lang="sk-SK" dirty="0" smtClean="0"/>
              <a:t>). </a:t>
            </a:r>
            <a:r>
              <a:rPr lang="sk-SK" dirty="0"/>
              <a:t>Ježiš je začiatkom nového sveta pre človeka</a:t>
            </a:r>
            <a:r>
              <a:rPr lang="sk-SK" dirty="0" smtClean="0"/>
              <a:t>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Evanjelium </a:t>
            </a:r>
            <a:r>
              <a:rPr lang="sk-SK" dirty="0"/>
              <a:t>= radostná zvesť nie je ľudským slovom, je to slovo Božieho Syna. 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/>
              <a:t>Dva starozákonné </a:t>
            </a:r>
            <a:r>
              <a:rPr lang="sk-SK" dirty="0" smtClean="0"/>
              <a:t>citáty </a:t>
            </a:r>
            <a:r>
              <a:rPr lang="sk-SK" dirty="0"/>
              <a:t>sú súhrnom posolstva  celého Starého zákona. Ján Krstiteľ je posledným prorokom Starého </a:t>
            </a:r>
            <a:r>
              <a:rPr lang="sk-SK" dirty="0" smtClean="0"/>
              <a:t>zákona</a:t>
            </a:r>
            <a:r>
              <a:rPr lang="sk-SK" dirty="0"/>
              <a:t> </a:t>
            </a:r>
            <a:r>
              <a:rPr lang="sk-SK" dirty="0" smtClean="0"/>
              <a:t> a zároveň otvára nové obdobie. </a:t>
            </a:r>
            <a:endParaRPr lang="sk-SK" dirty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/>
              <a:t>Ak človek chce chápať Ježišovo posolstvo, musí otvoriť a pripraviť svoje srdce. </a:t>
            </a:r>
            <a:endParaRPr lang="sk-SK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1. citát = prorok </a:t>
            </a:r>
            <a:r>
              <a:rPr lang="sk-SK" dirty="0" err="1" smtClean="0"/>
              <a:t>Malachiáš</a:t>
            </a:r>
            <a:r>
              <a:rPr lang="sk-SK" dirty="0" smtClean="0"/>
              <a:t> (3,1) – Boh pošle svojho posla, aby odstránil nespravodlivosť a vykonal právo na zemi.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2. citát = prorok Izaiáš (40,3) – Boh potešuje Židov v babylonskom zajatí, lebo pre Boh nič nie je nemožné. Treba sa pripraviť pre návrat do vlasti.  </a:t>
            </a:r>
            <a:endParaRPr lang="sk-SK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0096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b="1" dirty="0"/>
              <a:t>Charakteristika Jána Krstiteľa (</a:t>
            </a:r>
            <a:r>
              <a:rPr lang="sk-SK" b="1" dirty="0" err="1"/>
              <a:t>Mk</a:t>
            </a:r>
            <a:r>
              <a:rPr lang="sk-SK" b="1" dirty="0"/>
              <a:t> 1,4-8)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0825" y="836613"/>
            <a:ext cx="8642350" cy="5761037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Ján Krstiteľ pôsobí na púšti. Púšť je cesta medzi otroctvom a slobodou. Pre Izrael je púšť bolestnou ale aj radostnou skúsenosťou ich dejín.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Krst je úkon ponorenia a vynorenia – dva protichodné pohyby, ktoré symbolizujú zmenu života, tzn. zanechanie starého a prijatie nového.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Pokánie po hebrejsky „šúb“ = návrat, po grécky „</a:t>
            </a:r>
            <a:r>
              <a:rPr lang="sk-SK" dirty="0" err="1" smtClean="0"/>
              <a:t>metanoia</a:t>
            </a:r>
            <a:r>
              <a:rPr lang="sk-SK" dirty="0" smtClean="0"/>
              <a:t>“ = premena zmýšľania.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Naša úloha je vrátiť sa </a:t>
            </a:r>
            <a:r>
              <a:rPr lang="sk-SK" b="1" dirty="0" smtClean="0"/>
              <a:t>k</a:t>
            </a:r>
            <a:r>
              <a:rPr lang="sk-SK" dirty="0" smtClean="0"/>
              <a:t> Bohu </a:t>
            </a:r>
            <a:r>
              <a:rPr lang="sk-SK" b="1" dirty="0" smtClean="0"/>
              <a:t>od</a:t>
            </a:r>
            <a:r>
              <a:rPr lang="sk-SK" dirty="0" smtClean="0"/>
              <a:t> toho, čo nás zotročuje. Premeniť svoj pohľad na život podľa Božej vôle.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88913"/>
            <a:ext cx="9036050" cy="6264275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Jánova osoba a posolstvo sú také silné, že obyvateľstvo zanecháva svoje pohodlné príbytky a prichádza za ním na púšť.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Musíme sa svojím životom usilovať o „janovského ducha“, ktorý bude ľudí vyťahovať z ich pohodlia smerom k hodnotám, ktoré ponúka Ježiš.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Rieka Jordán nielen poskytuje pre Jána vodu na krst, ale symbolicky je hranicou medzi púšťou a zasľúbenou krajinou, tzn. </a:t>
            </a:r>
            <a:r>
              <a:rPr lang="sk-SK" dirty="0"/>
              <a:t>z</a:t>
            </a:r>
            <a:r>
              <a:rPr lang="sk-SK" dirty="0" smtClean="0"/>
              <a:t>ačiatkom niečoho nového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Miesto Jánovho krstu je blízko miesta, kadiaľ </a:t>
            </a:r>
            <a:r>
              <a:rPr lang="sk-SK" dirty="0" err="1" smtClean="0"/>
              <a:t>Jozue</a:t>
            </a:r>
            <a:r>
              <a:rPr lang="sk-SK" dirty="0" smtClean="0"/>
              <a:t> voviedol izraelský národ po 40 ročnom putovaní púšťou do zasľúbenej krajiny.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obsahu 2"/>
          <p:cNvSpPr>
            <a:spLocks noGrp="1"/>
          </p:cNvSpPr>
          <p:nvPr>
            <p:ph idx="1"/>
          </p:nvPr>
        </p:nvSpPr>
        <p:spPr>
          <a:xfrm>
            <a:off x="250825" y="260350"/>
            <a:ext cx="8785225" cy="6481763"/>
          </a:xfrm>
        </p:spPr>
        <p:txBody>
          <a:bodyPr/>
          <a:lstStyle/>
          <a:p>
            <a:pPr algn="just"/>
            <a:r>
              <a:rPr lang="sk-SK" smtClean="0"/>
              <a:t>Ján Krstiteľ nielen svojím kázaním, ale aj štýlom života napĺňa úlohu proroka. O prorokovi Eliášovi sa uvádza, že nosil srstený plášť (2 Kr 1,8).</a:t>
            </a:r>
          </a:p>
          <a:p>
            <a:pPr algn="just"/>
            <a:r>
              <a:rPr lang="sk-SK" smtClean="0"/>
              <a:t>Rabín Jošua ben Levi hovorí: </a:t>
            </a:r>
            <a:r>
              <a:rPr lang="sk-SK" i="1" smtClean="0"/>
              <a:t>„Žiak má pre svojho učiteľa urobiť všetko, čo robí otrok, okrem rozväzovania obuvi.“  </a:t>
            </a:r>
            <a:endParaRPr lang="sk-SK" smtClean="0"/>
          </a:p>
          <a:p>
            <a:pPr algn="just"/>
            <a:r>
              <a:rPr lang="sk-SK" smtClean="0"/>
              <a:t>Ján Krstiteľ sa vo vzťahu k Ježišovi považuje za jeho otroka. </a:t>
            </a:r>
          </a:p>
          <a:p>
            <a:pPr algn="just"/>
            <a:r>
              <a:rPr lang="sk-SK" smtClean="0"/>
              <a:t>Ježišovo účinkovanie bude oveľa hlbšie, než Jánovo. Ježiš je mocnejší, bude krstiť „Duchom Svätým“, tzn. v jeho osobe bude priamo pôsobiť Boh, lebo On je Božím Synom.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0096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b="1" dirty="0"/>
              <a:t>Krst Pána Ježiša (</a:t>
            </a:r>
            <a:r>
              <a:rPr lang="sk-SK" b="1" dirty="0" err="1"/>
              <a:t>Mk</a:t>
            </a:r>
            <a:r>
              <a:rPr lang="sk-SK" b="1" dirty="0"/>
              <a:t> 1,9-11)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388" y="765175"/>
            <a:ext cx="8785225" cy="5976938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Ježiš sa dáva pokrstiť krstom pokánia, aby tým vyjadril solidaritu s tými, ktorí túžia po odpustení a novom začiatku.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Ježiš je v evanjeliách označený aj ako Boží „Baránok“, ktorý sníma hriechy sveta. Prijíma na seba to, čo ostatní chcú zanechať – hriech.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Táto solidarita začala už tým, že sa stal človekom.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Otvorené nebo, holubica a hlas z neba pri Ježišovom krste sú symbolmi komunikácie medzi Bohom a človekom. V Ježišovi Kristovi sa Boh prihovára človeku a svetu. </a:t>
            </a:r>
            <a:r>
              <a:rPr lang="sk-SK" dirty="0" err="1" smtClean="0"/>
              <a:t>Nebo=Boh</a:t>
            </a:r>
            <a:r>
              <a:rPr lang="sk-SK" dirty="0" smtClean="0"/>
              <a:t> sa otvára pre človeka. Nie je uzavretou pevnosťou. </a:t>
            </a:r>
            <a:endParaRPr lang="sk-SK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>
          <a:xfrm>
            <a:off x="468313" y="9525"/>
            <a:ext cx="8229600" cy="849313"/>
          </a:xfrm>
        </p:spPr>
        <p:txBody>
          <a:bodyPr/>
          <a:lstStyle/>
          <a:p>
            <a:r>
              <a:rPr lang="sk-SK" b="1" smtClean="0"/>
              <a:t>Zamyslenie pre môj život</a:t>
            </a:r>
            <a:endParaRPr lang="sk-SK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950" y="908050"/>
            <a:ext cx="8928100" cy="5761038"/>
          </a:xfrm>
        </p:spPr>
        <p:txBody>
          <a:bodyPr rtlCol="0">
            <a:normAutofit fontScale="92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Aj pre mňa platí výzva Jána Krstiteľa k „návratu“ a k „zmene zmýšľania“. Čo ma zotročuje a nedovoľuje vrátiť sa k Bohu a zmeniť sa?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Ján neprišiel prezentovať seba. Bol hlasom pre Ježiša. Jemu pripravoval cestu v srdciach ľudí. Som ja dnes hlasom pre Ježiša?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Usilujem sa o „</a:t>
            </a:r>
            <a:r>
              <a:rPr lang="sk-SK" dirty="0" err="1" smtClean="0"/>
              <a:t>jánovského</a:t>
            </a:r>
            <a:r>
              <a:rPr lang="sk-SK" dirty="0" smtClean="0"/>
              <a:t>“ ducha, ktorý „provokuje“ a poukazuje na Božie hodnoty, núti ľudí opúšťať pohodlie svojho životného štýlu?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Vyhľadávam púšť, tzn. ticho modlitby, kostola, premýšľania. Čo robím pre to, aby som sa stretával s Bohom?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Ježišov krst je pripomenutím môjho krstu. Uvedomujem si záväzky, ktoré vyplývajú z krstu?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b="1" dirty="0" smtClean="0"/>
              <a:t>Ján Krstiteľ v umení</a:t>
            </a:r>
            <a:endParaRPr lang="sk-SK" b="1" dirty="0"/>
          </a:p>
        </p:txBody>
      </p:sp>
      <p:sp>
        <p:nvSpPr>
          <p:cNvPr id="31746" name="Zástupný symbol obsahu 2"/>
          <p:cNvSpPr>
            <a:spLocks noGrp="1"/>
          </p:cNvSpPr>
          <p:nvPr>
            <p:ph idx="1"/>
          </p:nvPr>
        </p:nvSpPr>
        <p:spPr>
          <a:xfrm>
            <a:off x="0" y="908050"/>
            <a:ext cx="9036050" cy="5834063"/>
          </a:xfrm>
        </p:spPr>
        <p:txBody>
          <a:bodyPr/>
          <a:lstStyle/>
          <a:p>
            <a:pPr algn="just"/>
            <a:r>
              <a:rPr lang="sk-SK" sz="2700" b="1" smtClean="0"/>
              <a:t>El Greco – </a:t>
            </a:r>
            <a:r>
              <a:rPr lang="sk-SK" sz="2700" smtClean="0"/>
              <a:t>vlastným menom Doménikos Theotokopulos sa narodil  v roku 1541 do zámožnej rodiny na ostrove Kréta, ktorá vtedy patrila Benátskej republike. Jeho rodina vyznávala pravoslávne náboženstvo. Bol ovplyvnený byzantským umením a ikonami. </a:t>
            </a:r>
          </a:p>
          <a:p>
            <a:pPr algn="just"/>
            <a:r>
              <a:rPr lang="sk-SK" sz="2700" smtClean="0"/>
              <a:t>V roku 1570 sa presťahoval do Ríma, kde svoje diela obohatil o prvky renesancie. V roku 1577 sa presťahoval do španielského Toleda, kde pôsobil do svojej smrti v roku 1614. Mal jedného syna Jorge Manuela, ktorý sa narodil v roku 1578. Vo svojej poslednej vôli sám seba označil za „zbožného katolíka“</a:t>
            </a:r>
          </a:p>
          <a:p>
            <a:pPr algn="just"/>
            <a:r>
              <a:rPr lang="sk-SK" sz="2700" smtClean="0"/>
              <a:t>Jeho umenie spája myšlienky byzantského umenia  s kultúrou západnej Európy. Ovplyvnil diela Eduarda Maneta, Eugena Delacroixa ako aj Pabla Picassa.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sk-SK" b="1" smtClean="0"/>
              <a:t>Charakteristika štýlu el Greca</a:t>
            </a:r>
          </a:p>
        </p:txBody>
      </p:sp>
      <p:sp>
        <p:nvSpPr>
          <p:cNvPr id="32770" name="Zástupný symbol obsahu 2"/>
          <p:cNvSpPr>
            <a:spLocks noGrp="1"/>
          </p:cNvSpPr>
          <p:nvPr>
            <p:ph idx="1"/>
          </p:nvPr>
        </p:nvSpPr>
        <p:spPr>
          <a:xfrm>
            <a:off x="323850" y="1341438"/>
            <a:ext cx="8362950" cy="4784725"/>
          </a:xfrm>
        </p:spPr>
        <p:txBody>
          <a:bodyPr/>
          <a:lstStyle/>
          <a:p>
            <a:pPr algn="just"/>
            <a:r>
              <a:rPr lang="sk-SK" smtClean="0"/>
              <a:t>Nad všetko ostatné kládol dôležitosť farieb.</a:t>
            </a:r>
          </a:p>
          <a:p>
            <a:pPr algn="just"/>
            <a:r>
              <a:rPr lang="sk-SK" smtClean="0"/>
              <a:t>Aby zdôraznil a zdynamizoval namaľovanú udalosť, často nerešpektoval rozmery a proporcie postáv. </a:t>
            </a:r>
          </a:p>
          <a:p>
            <a:pPr algn="just"/>
            <a:r>
              <a:rPr lang="sk-SK" smtClean="0"/>
              <a:t>Dôraz kladie na  využitie svetla. Zdá sa, akoby každá postava na obraze vyžarovala vlastné svetlo. </a:t>
            </a:r>
          </a:p>
          <a:p>
            <a:pPr algn="just"/>
            <a:r>
              <a:rPr lang="sk-SK" smtClean="0"/>
              <a:t>V jeho maľbách nejde o opísanie scény, ale jej dramatizáciu.</a:t>
            </a:r>
          </a:p>
          <a:p>
            <a:endParaRPr lang="sk-SK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b="1" dirty="0" smtClean="0"/>
              <a:t>Ján Krstiteľ v novozákonných spisoch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0825" y="1125538"/>
            <a:ext cx="8642350" cy="5472112"/>
          </a:xfrm>
        </p:spPr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Všetci </a:t>
            </a:r>
            <a:r>
              <a:rPr lang="sk-SK" dirty="0"/>
              <a:t>evanjelisti zhodne potvrdzujú, že </a:t>
            </a:r>
            <a:r>
              <a:rPr lang="sk-SK" dirty="0" smtClean="0"/>
              <a:t>začiatku </a:t>
            </a:r>
            <a:r>
              <a:rPr lang="sk-SK" dirty="0"/>
              <a:t>Ježišovho verejného pôsobenia predchádzalo kázanie Jána Krstiteľa.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/>
              <a:t>Toto kázanie má jasnú úlohu – pripraviť srdcia na príchod „Mocnejšieho“ ako je Ján Krstiteľ a ním je Mesiáš, Ježiš Kristus.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/>
              <a:t>Všetci evanjelisti sa zhodujú v tom, že začiatkom Ježišovej činnosti je jeho krst v rieke Jordán. </a:t>
            </a:r>
            <a:endParaRPr lang="sk-SK" dirty="0" smtClean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err="1" smtClean="0"/>
              <a:t>Mk</a:t>
            </a:r>
            <a:r>
              <a:rPr lang="sk-SK" dirty="0" smtClean="0"/>
              <a:t>, </a:t>
            </a:r>
            <a:r>
              <a:rPr lang="sk-SK" dirty="0" err="1" smtClean="0"/>
              <a:t>Mt</a:t>
            </a:r>
            <a:r>
              <a:rPr lang="sk-SK" dirty="0" smtClean="0"/>
              <a:t>, </a:t>
            </a:r>
            <a:r>
              <a:rPr lang="sk-SK" dirty="0" err="1" smtClean="0"/>
              <a:t>Lk</a:t>
            </a:r>
            <a:r>
              <a:rPr lang="sk-SK" dirty="0" smtClean="0"/>
              <a:t> zhodne uvádzajú Jánovu smrť ako dôsledok jeho postoja voči Herodesovi, ktorému vyčítal manželstvo s manželkou jeho brat Filipa, </a:t>
            </a:r>
            <a:r>
              <a:rPr lang="sk-SK" dirty="0" err="1" smtClean="0"/>
              <a:t>Herodias</a:t>
            </a:r>
            <a:r>
              <a:rPr lang="sk-SK" dirty="0" smtClean="0"/>
              <a:t>. </a:t>
            </a:r>
            <a:endParaRPr lang="sk-SK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sk-SK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>
          <a:xfrm>
            <a:off x="431800" y="130175"/>
            <a:ext cx="8229600" cy="8509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sk-SK" b="1" smtClean="0"/>
              <a:t>Triptych oltára z roku 1568</a:t>
            </a:r>
            <a:br>
              <a:rPr lang="sk-SK" b="1" smtClean="0"/>
            </a:br>
            <a:r>
              <a:rPr lang="sk-SK" sz="2700" b="1" smtClean="0"/>
              <a:t>Galéria Estense v Modene </a:t>
            </a:r>
          </a:p>
        </p:txBody>
      </p:sp>
      <p:pic>
        <p:nvPicPr>
          <p:cNvPr id="33794" name="Obrázo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3288" y="981075"/>
            <a:ext cx="7288212" cy="470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BlokTextu 4"/>
          <p:cNvSpPr txBox="1">
            <a:spLocks noChangeArrowheads="1"/>
          </p:cNvSpPr>
          <p:nvPr/>
        </p:nvSpPr>
        <p:spPr bwMode="auto">
          <a:xfrm>
            <a:off x="179388" y="5688013"/>
            <a:ext cx="8856662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200">
                <a:latin typeface="Calibri" pitchFamily="34" charset="0"/>
              </a:rPr>
              <a:t>Ide o prenosný oltár. Centrálny obraz má rozmery 37 x 23,8 cm a bočné obrazy  24 x 18 cm. </a:t>
            </a:r>
          </a:p>
          <a:p>
            <a:r>
              <a:rPr lang="sk-SK" sz="2400" b="1">
                <a:latin typeface="Calibri" pitchFamily="34" charset="0"/>
              </a:rPr>
              <a:t>Klaňanie sa pastierov        Kristus – víťaz                      Ježišov krst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11588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b="1" dirty="0" smtClean="0"/>
              <a:t>Zadná strana oltára</a:t>
            </a:r>
            <a:endParaRPr lang="sk-SK" b="1" dirty="0"/>
          </a:p>
        </p:txBody>
      </p:sp>
      <p:pic>
        <p:nvPicPr>
          <p:cNvPr id="34818" name="Obrázo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81075"/>
            <a:ext cx="7358063" cy="48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BlokTextu 4"/>
          <p:cNvSpPr txBox="1">
            <a:spLocks noChangeArrowheads="1"/>
          </p:cNvSpPr>
          <p:nvPr/>
        </p:nvSpPr>
        <p:spPr bwMode="auto">
          <a:xfrm>
            <a:off x="323850" y="5949950"/>
            <a:ext cx="8208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 b="1">
                <a:latin typeface="Calibri" pitchFamily="34" charset="0"/>
              </a:rPr>
              <a:t>       Zvestovanie                     Vrch Sinaj                     Adam a Eva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dpis 1"/>
          <p:cNvSpPr>
            <a:spLocks noGrp="1"/>
          </p:cNvSpPr>
          <p:nvPr>
            <p:ph type="title"/>
          </p:nvPr>
        </p:nvSpPr>
        <p:spPr>
          <a:xfrm>
            <a:off x="23813" y="38100"/>
            <a:ext cx="3540125" cy="727075"/>
          </a:xfrm>
        </p:spPr>
        <p:txBody>
          <a:bodyPr/>
          <a:lstStyle/>
          <a:p>
            <a:r>
              <a:rPr lang="sk-SK" sz="3200" b="1" smtClean="0"/>
              <a:t>Ježišov krst </a:t>
            </a:r>
          </a:p>
        </p:txBody>
      </p:sp>
      <p:pic>
        <p:nvPicPr>
          <p:cNvPr id="35842" name="Obrázo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38100"/>
            <a:ext cx="5256213" cy="670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3" name="BlokTextu 4"/>
          <p:cNvSpPr txBox="1">
            <a:spLocks noChangeArrowheads="1"/>
          </p:cNvSpPr>
          <p:nvPr/>
        </p:nvSpPr>
        <p:spPr bwMode="auto">
          <a:xfrm>
            <a:off x="9525" y="779463"/>
            <a:ext cx="3492500" cy="607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500">
                <a:latin typeface="Calibri" pitchFamily="34" charset="0"/>
              </a:rPr>
              <a:t>Uprednostňovanie zlatej farby, jasné svetlo a chýbajúce tieňovanie = vplyv byzantského umenia </a:t>
            </a:r>
          </a:p>
          <a:p>
            <a:endParaRPr lang="sk-SK" sz="2500">
              <a:latin typeface="Calibri" pitchFamily="34" charset="0"/>
            </a:endParaRPr>
          </a:p>
          <a:p>
            <a:r>
              <a:rPr lang="sk-SK" sz="2500">
                <a:latin typeface="Calibri" pitchFamily="34" charset="0"/>
              </a:rPr>
              <a:t>Záujem o anatómiu ľudského tela, umiestnenie postáv v priestore = vplyv talianskej renesancie. </a:t>
            </a:r>
          </a:p>
          <a:p>
            <a:endParaRPr lang="sk-SK" sz="2400">
              <a:latin typeface="Calibri" pitchFamily="34" charset="0"/>
            </a:endParaRPr>
          </a:p>
          <a:p>
            <a:r>
              <a:rPr lang="sk-SK" sz="2400">
                <a:latin typeface="Calibri" pitchFamily="34" charset="0"/>
              </a:rPr>
              <a:t>Oranžová farba pozadia a prítomnosťou anjelov sú symbolom Božej slávy. </a:t>
            </a:r>
          </a:p>
          <a:p>
            <a:endParaRPr lang="sk-SK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647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b="1" dirty="0"/>
              <a:t>Modlitba za dar </a:t>
            </a:r>
            <a:r>
              <a:rPr lang="sk-SK" b="1" dirty="0" smtClean="0"/>
              <a:t>viery</a:t>
            </a:r>
            <a:endParaRPr lang="sk-SK" dirty="0"/>
          </a:p>
        </p:txBody>
      </p:sp>
      <p:sp>
        <p:nvSpPr>
          <p:cNvPr id="36866" name="Zástupný symbol obsahu 2"/>
          <p:cNvSpPr>
            <a:spLocks noGrp="1"/>
          </p:cNvSpPr>
          <p:nvPr>
            <p:ph idx="1"/>
          </p:nvPr>
        </p:nvSpPr>
        <p:spPr>
          <a:xfrm>
            <a:off x="250825" y="1052513"/>
            <a:ext cx="8642350" cy="5545137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sk-SK" sz="2400" smtClean="0"/>
              <a:t>Trojjediný  milosrdný Bože, v krste si nás obdaroval veľkonočnou vierou, aby sme ťa poznávali a mohli žiť s tebou v spoločenstve ako deti s Otcom a medzi sebou ako bratia a sestry. Naplň nás vďačnosťou za tento nevýslovný dar tvojej lásky. Roznecuj v nás zodpovednosť za vieru, aby sme si vládali zachovať vzácne dedičstvo otcov aj v skúškach života a aby sa naša viera vždy zhodovala s vierou Cirkvi. Posilňuj našu vieru Božím slovom, sviatosťami a modlitbou, aby v nás rástla a bola vždy živá a činná v láske. Daj, aby naša viera bola vytrvalou poslušnosťou tvojim prikázaniam, a tak prinášala ovocie nábožnosti a ľudskosti. Pomáhaj nám ju každý deň vyznávať slovom, ale najmä skutkami viery. Vzbudzuj v nás ustavične radosť z viery a urob nás jej šíriteľmi a svedkami medzi ľuďmi v našej spoločnosti. Prosíme ťa o to na príhovor Panny Márie, ktorá je blahoslavená, lebo uverila, i svätého Cyrila a Metoda, našich vierozvestov.  Amen.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sk-SK" b="1" smtClean="0"/>
              <a:t>Evanjelista Lukáš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388" y="1052513"/>
            <a:ext cx="8713787" cy="5545137"/>
          </a:xfrm>
        </p:spPr>
        <p:txBody>
          <a:bodyPr rtlCol="0">
            <a:normAutofit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Ako jediný z evanjelistov zachytil udalosti zvestovania a narodenia Jána Krstiteľa jeho rodičom </a:t>
            </a:r>
            <a:r>
              <a:rPr lang="sk-SK" dirty="0" err="1"/>
              <a:t>Z</a:t>
            </a:r>
            <a:r>
              <a:rPr lang="sk-SK" dirty="0" err="1" smtClean="0"/>
              <a:t>achariášovi</a:t>
            </a:r>
            <a:r>
              <a:rPr lang="sk-SK" dirty="0" smtClean="0"/>
              <a:t> a Alžbete.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Od Lukáša sa dozvedáme, že jeho otec bol kňazom v jeruzalemskom chráme. </a:t>
            </a:r>
            <a:endParaRPr lang="sk-SK" dirty="0"/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Porovnaním zvestovania a narodenia Ježiša a Jána Krstiteľa chce Lukáš ukázať, že Ján je síce veľký prorok, ale Ježiš Kristus ho prevyšuje, lebo je Božím Synom.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k-SK" dirty="0" smtClean="0"/>
              <a:t>Lukáš ako jediný udáva presný začiatok Jánovho verejného účinkovania.</a:t>
            </a:r>
            <a:endParaRPr lang="sk-SK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smtClean="0"/>
              <a:t>Lk 3,1-2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608513"/>
          </a:xfrm>
        </p:spPr>
        <p:txBody>
          <a:bodyPr rtlCol="0">
            <a:normAutofit lnSpcReduction="1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i="1" dirty="0" smtClean="0"/>
              <a:t>„V </a:t>
            </a:r>
            <a:r>
              <a:rPr lang="sk-SK" i="1" dirty="0"/>
              <a:t>pätnástom roku vlády cisára </a:t>
            </a:r>
            <a:r>
              <a:rPr lang="sk-SK" i="1" dirty="0" err="1"/>
              <a:t>Tibéria</a:t>
            </a:r>
            <a:r>
              <a:rPr lang="sk-SK" i="1" dirty="0"/>
              <a:t>, keď </a:t>
            </a:r>
            <a:r>
              <a:rPr lang="sk-SK" i="1" dirty="0" err="1"/>
              <a:t>Poncius</a:t>
            </a:r>
            <a:r>
              <a:rPr lang="sk-SK" i="1" dirty="0"/>
              <a:t> Pilát spravoval </a:t>
            </a:r>
            <a:r>
              <a:rPr lang="sk-SK" i="1" dirty="0" err="1"/>
              <a:t>Judeu</a:t>
            </a:r>
            <a:r>
              <a:rPr lang="sk-SK" i="1" dirty="0"/>
              <a:t> a Herodes bol </a:t>
            </a:r>
            <a:r>
              <a:rPr lang="sk-SK" i="1" dirty="0" err="1"/>
              <a:t>tetrarchom</a:t>
            </a:r>
            <a:r>
              <a:rPr lang="sk-SK" i="1" dirty="0"/>
              <a:t> v </a:t>
            </a:r>
            <a:r>
              <a:rPr lang="sk-SK" i="1" dirty="0" err="1"/>
              <a:t>Galilei</a:t>
            </a:r>
            <a:r>
              <a:rPr lang="sk-SK" i="1" dirty="0"/>
              <a:t>, jeho brat Filip </a:t>
            </a:r>
            <a:r>
              <a:rPr lang="sk-SK" i="1" dirty="0" err="1"/>
              <a:t>tetrarchom</a:t>
            </a:r>
            <a:r>
              <a:rPr lang="sk-SK" i="1" dirty="0"/>
              <a:t> v </a:t>
            </a:r>
            <a:r>
              <a:rPr lang="sk-SK" i="1" dirty="0" err="1"/>
              <a:t>Itúrei</a:t>
            </a:r>
            <a:r>
              <a:rPr lang="sk-SK" i="1" dirty="0"/>
              <a:t> a </a:t>
            </a:r>
            <a:r>
              <a:rPr lang="sk-SK" i="1" dirty="0" err="1"/>
              <a:t>trachonitídskom</a:t>
            </a:r>
            <a:r>
              <a:rPr lang="sk-SK" i="1" dirty="0"/>
              <a:t> kraji a </a:t>
            </a:r>
            <a:r>
              <a:rPr lang="sk-SK" i="1" dirty="0" err="1"/>
              <a:t>Lyzaniáš</a:t>
            </a:r>
            <a:r>
              <a:rPr lang="sk-SK" i="1" dirty="0"/>
              <a:t> </a:t>
            </a:r>
            <a:r>
              <a:rPr lang="sk-SK" i="1" dirty="0" err="1"/>
              <a:t>tetrarchom</a:t>
            </a:r>
            <a:r>
              <a:rPr lang="sk-SK" i="1" dirty="0"/>
              <a:t> v </a:t>
            </a:r>
            <a:r>
              <a:rPr lang="sk-SK" i="1" dirty="0" err="1" smtClean="0"/>
              <a:t>Abilíne</a:t>
            </a:r>
            <a:r>
              <a:rPr lang="sk-SK" i="1" dirty="0" smtClean="0"/>
              <a:t>, za </a:t>
            </a:r>
            <a:r>
              <a:rPr lang="sk-SK" i="1" dirty="0"/>
              <a:t>veľkňazov </a:t>
            </a:r>
            <a:r>
              <a:rPr lang="sk-SK" i="1" dirty="0" err="1"/>
              <a:t>Annáša</a:t>
            </a:r>
            <a:r>
              <a:rPr lang="sk-SK" i="1" dirty="0"/>
              <a:t> a </a:t>
            </a:r>
            <a:r>
              <a:rPr lang="sk-SK" i="1" dirty="0" err="1"/>
              <a:t>Kajfáša</a:t>
            </a:r>
            <a:r>
              <a:rPr lang="sk-SK" i="1" dirty="0"/>
              <a:t> zaznel na púšti Boží hlas nad Jánom, synom </a:t>
            </a:r>
            <a:r>
              <a:rPr lang="sk-SK" i="1" dirty="0" err="1" smtClean="0"/>
              <a:t>Zachariáša</a:t>
            </a:r>
            <a:r>
              <a:rPr lang="sk-SK" i="1" dirty="0" smtClean="0"/>
              <a:t>.“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sk-SK" dirty="0" smtClean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k-SK" dirty="0" smtClean="0"/>
              <a:t>15. rok vlády cisára </a:t>
            </a:r>
            <a:r>
              <a:rPr lang="sk-SK" dirty="0" err="1" smtClean="0"/>
              <a:t>Tibéria</a:t>
            </a:r>
            <a:r>
              <a:rPr lang="sk-SK" dirty="0" smtClean="0"/>
              <a:t> je rok 29 po Kr. </a:t>
            </a:r>
            <a:endParaRPr lang="sk-SK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sk-SK" b="1" smtClean="0"/>
              <a:t>Skutky apoštolov </a:t>
            </a:r>
          </a:p>
        </p:txBody>
      </p:sp>
      <p:sp>
        <p:nvSpPr>
          <p:cNvPr id="18434" name="Zástupný symbol obsahu 2"/>
          <p:cNvSpPr>
            <a:spLocks noGrp="1"/>
          </p:cNvSpPr>
          <p:nvPr>
            <p:ph idx="1"/>
          </p:nvPr>
        </p:nvSpPr>
        <p:spPr>
          <a:xfrm>
            <a:off x="107950" y="908050"/>
            <a:ext cx="8785225" cy="5616575"/>
          </a:xfrm>
        </p:spPr>
        <p:txBody>
          <a:bodyPr/>
          <a:lstStyle/>
          <a:p>
            <a:pPr algn="just"/>
            <a:r>
              <a:rPr lang="sk-SK" sz="3100" smtClean="0"/>
              <a:t>Pri voľbe apoštola Mateja namiesto Judáša je kritériom výberu: </a:t>
            </a:r>
            <a:r>
              <a:rPr lang="sk-SK" sz="3100" i="1" smtClean="0"/>
              <a:t>„Treba teda, aby sa z týchto mužov, čo boli s nami celý čas, keď medzi nami žil Pán Ježiš, počnúc Jánovým krstom až do dňa, keď bol od nás vzatý, aby sa jeden z nich stal s nami svedkom jeho zmŕtvychvstania.“ </a:t>
            </a:r>
            <a:r>
              <a:rPr lang="sk-SK" sz="3100" smtClean="0"/>
              <a:t>(Sk 1,21-22)</a:t>
            </a:r>
          </a:p>
          <a:p>
            <a:pPr algn="just"/>
            <a:r>
              <a:rPr lang="sk-SK" sz="3100" smtClean="0"/>
              <a:t>Keď príde apoštol Pavol v roku 54 po Kr. do Efezu, aby tam hlásal evanjelium, nájde tam istých učeníkov, ktorí sú pokrstení iba Jánovým krstom (Sk 19,1)</a:t>
            </a:r>
          </a:p>
          <a:p>
            <a:pPr algn="just"/>
            <a:r>
              <a:rPr lang="sk-SK" sz="3100" smtClean="0"/>
              <a:t>Je to dôkazom, že napriek smrti Jána Krstiteľa, jeho učeníci ďalej šírili jeho učenie.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sk-SK" b="1" smtClean="0"/>
              <a:t>Evanjelista Ján</a:t>
            </a:r>
          </a:p>
        </p:txBody>
      </p:sp>
      <p:sp>
        <p:nvSpPr>
          <p:cNvPr id="19458" name="Zástupný symbol obsahu 2"/>
          <p:cNvSpPr>
            <a:spLocks noGrp="1"/>
          </p:cNvSpPr>
          <p:nvPr>
            <p:ph idx="1"/>
          </p:nvPr>
        </p:nvSpPr>
        <p:spPr>
          <a:xfrm>
            <a:off x="107950" y="908050"/>
            <a:ext cx="8785225" cy="5761038"/>
          </a:xfrm>
        </p:spPr>
        <p:txBody>
          <a:bodyPr/>
          <a:lstStyle/>
          <a:p>
            <a:pPr algn="just"/>
            <a:r>
              <a:rPr lang="sk-SK" sz="2900" smtClean="0"/>
              <a:t>Ako jediný spomína, že niektorí z Jánových učeníkov sa stali Ježišovými učeníkmi: </a:t>
            </a:r>
            <a:r>
              <a:rPr lang="sk-SK" sz="2900" i="1" smtClean="0"/>
              <a:t>„V nasledujúci deň Ján zasa stál s dvoma zo svojich učeníkov. Keď videl Ježiša ísť okolo, povedal: "Hľa, Boží Baránok." Tí dvaja učeníci počuli, čo hovorí, a išli za Ježišom.“</a:t>
            </a:r>
            <a:r>
              <a:rPr lang="sk-SK" sz="2900" smtClean="0"/>
              <a:t> (Jn 1,35-37)</a:t>
            </a:r>
          </a:p>
          <a:p>
            <a:pPr algn="just"/>
            <a:r>
              <a:rPr lang="sk-SK" sz="2900" smtClean="0"/>
              <a:t>Ježiš je Boží Baránok, ktorý sníma hriechy sveta. Tieto Jánove slová sú súčasťou sv. omše a stálou pripomienkou Jánovej osoby, ktorá ukazuje na Ježiša, nie na seba. </a:t>
            </a:r>
          </a:p>
          <a:p>
            <a:pPr algn="just"/>
            <a:r>
              <a:rPr lang="sk-SK" sz="2900" smtClean="0"/>
              <a:t>Pre evanjelistu Jána je Ján Krstiteľ predovšetkým svedkom, ktorý prišiel vydať svedectvo: </a:t>
            </a:r>
            <a:r>
              <a:rPr lang="sk-SK" sz="2900" i="1" smtClean="0"/>
              <a:t>„A ja som to videl a vydávam svedectvo, že toto je Boží Syn.“ </a:t>
            </a:r>
            <a:r>
              <a:rPr lang="sk-SK" sz="2900" smtClean="0"/>
              <a:t>(Jn 1,34)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649287"/>
          </a:xfrm>
        </p:spPr>
        <p:txBody>
          <a:bodyPr/>
          <a:lstStyle/>
          <a:p>
            <a:r>
              <a:rPr lang="sk-SK" sz="3100" b="1" smtClean="0"/>
              <a:t>Archeologické miesta spojené s Jánom Krstiteľom </a:t>
            </a:r>
          </a:p>
        </p:txBody>
      </p:sp>
      <p:pic>
        <p:nvPicPr>
          <p:cNvPr id="20482" name="Obrázo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715963"/>
            <a:ext cx="3941762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BlokTextu 3"/>
          <p:cNvSpPr txBox="1">
            <a:spLocks noChangeArrowheads="1"/>
          </p:cNvSpPr>
          <p:nvPr/>
        </p:nvSpPr>
        <p:spPr bwMode="auto">
          <a:xfrm>
            <a:off x="4356100" y="5580063"/>
            <a:ext cx="4608513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300" b="1">
                <a:latin typeface="Calibri" pitchFamily="34" charset="0"/>
              </a:rPr>
              <a:t>Macherus/Macheront</a:t>
            </a:r>
            <a:r>
              <a:rPr lang="sk-SK" sz="2300">
                <a:latin typeface="Calibri" pitchFamily="34" charset="0"/>
              </a:rPr>
              <a:t> – Herodesova pevnosť, v ktorej bol Ján Krstiteľ väznený a sťali mu hlavu. </a:t>
            </a:r>
          </a:p>
        </p:txBody>
      </p:sp>
      <p:sp>
        <p:nvSpPr>
          <p:cNvPr id="20484" name="BlokTextu 4"/>
          <p:cNvSpPr txBox="1">
            <a:spLocks noChangeArrowheads="1"/>
          </p:cNvSpPr>
          <p:nvPr/>
        </p:nvSpPr>
        <p:spPr bwMode="auto">
          <a:xfrm>
            <a:off x="4368800" y="4652963"/>
            <a:ext cx="43926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 b="1">
                <a:latin typeface="Calibri" pitchFamily="34" charset="0"/>
              </a:rPr>
              <a:t>Betánia</a:t>
            </a:r>
            <a:r>
              <a:rPr lang="sk-SK" sz="2400">
                <a:latin typeface="Calibri" pitchFamily="34" charset="0"/>
              </a:rPr>
              <a:t> pri rieke Jordán, kde Ján Krstiteľ kázal a krstil.</a:t>
            </a:r>
          </a:p>
        </p:txBody>
      </p:sp>
      <p:sp>
        <p:nvSpPr>
          <p:cNvPr id="20485" name="BlokTextu 6"/>
          <p:cNvSpPr txBox="1">
            <a:spLocks noChangeArrowheads="1"/>
          </p:cNvSpPr>
          <p:nvPr/>
        </p:nvSpPr>
        <p:spPr bwMode="auto">
          <a:xfrm>
            <a:off x="4500563" y="2924175"/>
            <a:ext cx="395922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k-SK" sz="2400" b="1">
                <a:latin typeface="Calibri" pitchFamily="34" charset="0"/>
              </a:rPr>
              <a:t>Ain Karem</a:t>
            </a:r>
            <a:r>
              <a:rPr lang="sk-SK" sz="2400">
                <a:latin typeface="Calibri" pitchFamily="34" charset="0"/>
              </a:rPr>
              <a:t>, dedinka asi 7 km od Jeruzalema, kde sa Ján Krstiteľ narodil a vyrastal.</a:t>
            </a:r>
          </a:p>
        </p:txBody>
      </p:sp>
      <p:cxnSp>
        <p:nvCxnSpPr>
          <p:cNvPr id="9" name="Rovná spojovacia šípka 8"/>
          <p:cNvCxnSpPr/>
          <p:nvPr/>
        </p:nvCxnSpPr>
        <p:spPr>
          <a:xfrm rot="360000" flipH="1" flipV="1">
            <a:off x="3396852" y="5445900"/>
            <a:ext cx="972000" cy="4349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 rot="-180000" flipH="1" flipV="1">
            <a:off x="3203575" y="4652963"/>
            <a:ext cx="1152525" cy="2159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Rovná spojovacia šípka 17"/>
          <p:cNvCxnSpPr/>
          <p:nvPr/>
        </p:nvCxnSpPr>
        <p:spPr>
          <a:xfrm flipH="1">
            <a:off x="2339975" y="3213100"/>
            <a:ext cx="2160588" cy="1409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92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b="1" dirty="0" err="1" smtClean="0"/>
              <a:t>Ain</a:t>
            </a:r>
            <a:r>
              <a:rPr lang="sk-SK" b="1" dirty="0" smtClean="0"/>
              <a:t> </a:t>
            </a:r>
            <a:r>
              <a:rPr lang="sk-SK" b="1" dirty="0" err="1" smtClean="0"/>
              <a:t>Karem</a:t>
            </a:r>
            <a:r>
              <a:rPr lang="sk-SK" b="1" dirty="0" smtClean="0"/>
              <a:t> </a:t>
            </a:r>
            <a:endParaRPr lang="sk-SK" b="1" dirty="0"/>
          </a:p>
        </p:txBody>
      </p:sp>
      <p:pic>
        <p:nvPicPr>
          <p:cNvPr id="21506" name="Picture 3" descr="C:\Users\project\Desktop\P1010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5400"/>
            <a:ext cx="2376488" cy="3167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07" name="BlokTextu 3"/>
          <p:cNvSpPr txBox="1">
            <a:spLocks noChangeArrowheads="1"/>
          </p:cNvSpPr>
          <p:nvPr/>
        </p:nvSpPr>
        <p:spPr bwMode="auto">
          <a:xfrm>
            <a:off x="104775" y="3205163"/>
            <a:ext cx="4176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>
                <a:latin typeface="Calibri" pitchFamily="34" charset="0"/>
              </a:rPr>
              <a:t>Kostol Narodenia Jána Krstiteľa </a:t>
            </a:r>
          </a:p>
        </p:txBody>
      </p:sp>
      <p:pic>
        <p:nvPicPr>
          <p:cNvPr id="21508" name="Picture 4" descr="C:\Users\project\Desktop\P10101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63" y="3640138"/>
            <a:ext cx="2174875" cy="278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09" name="BlokTextu 4"/>
          <p:cNvSpPr txBox="1">
            <a:spLocks noChangeArrowheads="1"/>
          </p:cNvSpPr>
          <p:nvPr/>
        </p:nvSpPr>
        <p:spPr bwMode="auto">
          <a:xfrm>
            <a:off x="85725" y="6396038"/>
            <a:ext cx="4103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>
                <a:latin typeface="Calibri" pitchFamily="34" charset="0"/>
              </a:rPr>
              <a:t>Miesto narodenia Jána Krstiteľa </a:t>
            </a:r>
          </a:p>
        </p:txBody>
      </p:sp>
      <p:pic>
        <p:nvPicPr>
          <p:cNvPr id="21510" name="Picture 5" descr="C:\Users\project\Desktop\P10101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3913" y="582613"/>
            <a:ext cx="1957387" cy="260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11" name="BlokTextu 5"/>
          <p:cNvSpPr txBox="1">
            <a:spLocks noChangeArrowheads="1"/>
          </p:cNvSpPr>
          <p:nvPr/>
        </p:nvSpPr>
        <p:spPr bwMode="auto">
          <a:xfrm>
            <a:off x="3587750" y="3192463"/>
            <a:ext cx="1743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>
                <a:latin typeface="Calibri" pitchFamily="34" charset="0"/>
              </a:rPr>
              <a:t>Zachariášov chválospev</a:t>
            </a:r>
          </a:p>
        </p:txBody>
      </p:sp>
      <p:pic>
        <p:nvPicPr>
          <p:cNvPr id="21512" name="Picture 6" descr="C:\Users\project\Desktop\P101019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34150" y="101600"/>
            <a:ext cx="2454275" cy="327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13" name="Picture 7" descr="C:\Users\project\Desktop\P101019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7975" y="3736975"/>
            <a:ext cx="2020888" cy="2693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14" name="BlokTextu 18"/>
          <p:cNvSpPr txBox="1">
            <a:spLocks noChangeArrowheads="1"/>
          </p:cNvSpPr>
          <p:nvPr/>
        </p:nvSpPr>
        <p:spPr bwMode="auto">
          <a:xfrm>
            <a:off x="6227763" y="3363913"/>
            <a:ext cx="4176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>
                <a:latin typeface="Calibri" pitchFamily="34" charset="0"/>
              </a:rPr>
              <a:t>Kostol navštívenia Alžbety </a:t>
            </a:r>
          </a:p>
        </p:txBody>
      </p:sp>
      <p:sp>
        <p:nvSpPr>
          <p:cNvPr id="21515" name="BlokTextu 19"/>
          <p:cNvSpPr txBox="1">
            <a:spLocks noChangeArrowheads="1"/>
          </p:cNvSpPr>
          <p:nvPr/>
        </p:nvSpPr>
        <p:spPr bwMode="auto">
          <a:xfrm>
            <a:off x="4729163" y="6430963"/>
            <a:ext cx="4452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>
                <a:latin typeface="Calibri" pitchFamily="34" charset="0"/>
              </a:rPr>
              <a:t>Spomienka na stretnutie Márie a Alžbety</a:t>
            </a:r>
          </a:p>
        </p:txBody>
      </p:sp>
      <p:cxnSp>
        <p:nvCxnSpPr>
          <p:cNvPr id="14" name="Rovná spojovacia šípka 13"/>
          <p:cNvCxnSpPr/>
          <p:nvPr/>
        </p:nvCxnSpPr>
        <p:spPr>
          <a:xfrm>
            <a:off x="2700338" y="1736725"/>
            <a:ext cx="576262" cy="32385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 flipV="1">
            <a:off x="2700338" y="3440113"/>
            <a:ext cx="871537" cy="101441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518" name="BlokTextu 25"/>
          <p:cNvSpPr txBox="1">
            <a:spLocks noChangeArrowheads="1"/>
          </p:cNvSpPr>
          <p:nvPr/>
        </p:nvSpPr>
        <p:spPr bwMode="auto">
          <a:xfrm>
            <a:off x="3587750" y="5922963"/>
            <a:ext cx="2154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>
                <a:latin typeface="Calibri" pitchFamily="34" charset="0"/>
              </a:rPr>
              <a:t>Máriin chválospev</a:t>
            </a:r>
          </a:p>
        </p:txBody>
      </p:sp>
      <p:pic>
        <p:nvPicPr>
          <p:cNvPr id="21519" name="Picture 9" descr="C:\Users\project\Desktop\P101019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4146550"/>
            <a:ext cx="28987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Rovná spojovacia šípka 17"/>
          <p:cNvCxnSpPr/>
          <p:nvPr/>
        </p:nvCxnSpPr>
        <p:spPr>
          <a:xfrm flipV="1">
            <a:off x="5741988" y="2913063"/>
            <a:ext cx="630237" cy="850900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ovacia šípka 23"/>
          <p:cNvCxnSpPr/>
          <p:nvPr/>
        </p:nvCxnSpPr>
        <p:spPr>
          <a:xfrm>
            <a:off x="6227763" y="4797425"/>
            <a:ext cx="306387" cy="503238"/>
          </a:xfrm>
          <a:prstGeom prst="straightConnector1">
            <a:avLst/>
          </a:prstGeom>
          <a:ln>
            <a:solidFill>
              <a:srgbClr val="0070C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b="1" dirty="0" err="1" smtClean="0"/>
              <a:t>Betánia</a:t>
            </a:r>
            <a:r>
              <a:rPr lang="sk-SK" b="1" dirty="0" smtClean="0"/>
              <a:t> – miesto Jánovho účinkovania a Ježišovho krstu</a:t>
            </a:r>
            <a:endParaRPr lang="sk-SK" b="1" dirty="0"/>
          </a:p>
        </p:txBody>
      </p:sp>
      <p:pic>
        <p:nvPicPr>
          <p:cNvPr id="22530" name="Obrázo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484313"/>
            <a:ext cx="5768975" cy="3744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1" name="Obrázo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8050" y="1484313"/>
            <a:ext cx="3132138" cy="417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2" name="Obrázok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4925" y="5334000"/>
            <a:ext cx="20320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6479</TotalTime>
  <Words>1428</Words>
  <Application>Microsoft Office PowerPoint</Application>
  <PresentationFormat>Předvádění na obrazovce (4:3)</PresentationFormat>
  <Paragraphs>94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Calibri</vt:lpstr>
      <vt:lpstr>Arial</vt:lpstr>
      <vt:lpstr>Motív Office</vt:lpstr>
      <vt:lpstr>Ján Krstiteľ –  hlas a svedok Ježiša Krista</vt:lpstr>
      <vt:lpstr>Ján Krstiteľ v novozákonných spisoch</vt:lpstr>
      <vt:lpstr>Evanjelista Lukáš</vt:lpstr>
      <vt:lpstr>Lk 3,1-2</vt:lpstr>
      <vt:lpstr>Skutky apoštolov </vt:lpstr>
      <vt:lpstr>Evanjelista Ján</vt:lpstr>
      <vt:lpstr>Archeologické miesta spojené s Jánom Krstiteľom </vt:lpstr>
      <vt:lpstr>Ain Karem </vt:lpstr>
      <vt:lpstr>Betánia – miesto Jánovho účinkovania a Ježišovho krstu</vt:lpstr>
      <vt:lpstr>Macheront – miesto sťatia Jána Krstiteľa</vt:lpstr>
      <vt:lpstr>Štruktúra Mk 1,1-11</vt:lpstr>
      <vt:lpstr>Nadpis (Mk 1,1-3)</vt:lpstr>
      <vt:lpstr>Charakteristika Jána Krstiteľa (Mk 1,4-8) </vt:lpstr>
      <vt:lpstr>Snímek 14</vt:lpstr>
      <vt:lpstr>Snímek 15</vt:lpstr>
      <vt:lpstr>Krst Pána Ježiša (Mk 1,9-11) </vt:lpstr>
      <vt:lpstr>Zamyslenie pre môj život</vt:lpstr>
      <vt:lpstr>Ján Krstiteľ v umení</vt:lpstr>
      <vt:lpstr>Charakteristika štýlu el Greca</vt:lpstr>
      <vt:lpstr>Triptych oltára z roku 1568 Galéria Estense v Modene </vt:lpstr>
      <vt:lpstr>Zadná strana oltára</vt:lpstr>
      <vt:lpstr>Ježišov krst </vt:lpstr>
      <vt:lpstr>Modlitba za dar viery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Abrahám – praotec vo viere</dc:title>
  <dc:creator>project</dc:creator>
  <cp:lastModifiedBy>Mgr. Marián Majzel</cp:lastModifiedBy>
  <cp:revision>174</cp:revision>
  <dcterms:created xsi:type="dcterms:W3CDTF">2012-10-12T08:39:31Z</dcterms:created>
  <dcterms:modified xsi:type="dcterms:W3CDTF">2013-06-10T07:37:59Z</dcterms:modified>
</cp:coreProperties>
</file>