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6" r:id="rId3"/>
    <p:sldId id="326" r:id="rId4"/>
    <p:sldId id="313" r:id="rId5"/>
    <p:sldId id="330" r:id="rId6"/>
    <p:sldId id="327" r:id="rId7"/>
    <p:sldId id="328" r:id="rId8"/>
    <p:sldId id="329" r:id="rId9"/>
    <p:sldId id="331" r:id="rId10"/>
    <p:sldId id="332" r:id="rId11"/>
    <p:sldId id="333" r:id="rId12"/>
    <p:sldId id="305" r:id="rId13"/>
    <p:sldId id="314" r:id="rId14"/>
    <p:sldId id="322" r:id="rId15"/>
    <p:sldId id="323" r:id="rId16"/>
    <p:sldId id="324" r:id="rId17"/>
    <p:sldId id="259" r:id="rId18"/>
  </p:sldIdLst>
  <p:sldSz cx="9144000" cy="6858000" type="screen4x3"/>
  <p:notesSz cx="6735763" cy="9869488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redný štýl 2 - zvýrazneni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Svetlý štý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Tmavý štýl 2 - zvýraznenie 3/zvýrazneni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Tmavý štýl 2 - zvýraznenie 1/zvýrazneni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034" autoAdjust="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DB483E2-3249-4870-BFF6-9758EB5CB79A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4D2E970-43C7-454C-83D5-6E9105D6D68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43E544B-7167-4C2C-BAB9-0C5285F62B15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AC12FAC-EC93-44E6-B1C0-3FDCE73105B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Zástupný symbol obrazu snímky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smtClean="0"/>
          </a:p>
        </p:txBody>
      </p:sp>
      <p:sp>
        <p:nvSpPr>
          <p:cNvPr id="21507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B542A8-F93E-40A3-8827-5E77EA3CBAB9}" type="slidenum">
              <a:rPr lang="sk-SK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4FF73-84A4-43BA-81BB-C3EB568D4833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2769F-20F6-4491-9592-F2CD4594F97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F83D6-8F48-4E19-8BAD-5913051E1BE2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C1443-5DB2-4FFB-978A-C3E6527929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2CB8C-2405-41E1-91BC-B6D357525790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CB36F-F7FC-4DBA-8E10-6B86E58A937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E13CA-66A6-443B-9852-A9EFD9D680AB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DB339-07FD-468E-ADC8-0544106A5BA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31D58-1303-425A-8A64-3A8F911877EA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B547D-1B78-4581-861A-B79161D8F74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A5AEC-4075-4334-8B9B-9AB2A9F6F21D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CE31D-593D-4965-82D5-EBBB10CB91B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F95D2-9BC7-4503-9A58-07AAA2CA3606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379FD-AE0D-4A03-B546-6A300C901B7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5F234-8C11-4B5A-9E59-7C5BF0C33ECF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78444-80CC-4466-8E6F-F553828563A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88A53-BD90-4D16-8653-2FDDCAB35ED8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2B327-FBE2-448A-8C26-8F7E0549AF1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2B664-0774-4FDA-A601-2598CD55DEBF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B1994-0CDA-46D3-BBC8-DA8E6E1E17C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50E44-2889-4782-B834-5966CE989435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388E5-EEDB-4999-8990-0929993D7BA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štýly predlohy textu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DDFB51-B3EA-4529-AC33-B955EA7F9EEA}" type="datetimeFigureOut">
              <a:rPr lang="sk-SK"/>
              <a:pPr>
                <a:defRPr/>
              </a:pPr>
              <a:t>16.09.2013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3512088-48A1-40CB-A61D-A7B7E4EC51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77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771" r:id="rId9"/>
    <p:sldLayoutId id="2147483770" r:id="rId10"/>
    <p:sldLayoutId id="214748376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ctrTitle"/>
          </p:nvPr>
        </p:nvSpPr>
        <p:spPr>
          <a:xfrm>
            <a:off x="166688" y="4005263"/>
            <a:ext cx="8640762" cy="2592387"/>
          </a:xfrm>
        </p:spPr>
        <p:txBody>
          <a:bodyPr/>
          <a:lstStyle/>
          <a:p>
            <a:r>
              <a:rPr lang="sk-SK" sz="4800" b="1" smtClean="0"/>
              <a:t>Mária Magdaléna – </a:t>
            </a:r>
            <a:br>
              <a:rPr lang="sk-SK" sz="4800" b="1" smtClean="0"/>
            </a:br>
            <a:r>
              <a:rPr lang="sk-SK" sz="4800" b="1" smtClean="0"/>
              <a:t>apoštolka apoštolov</a:t>
            </a:r>
          </a:p>
        </p:txBody>
      </p:sp>
      <p:pic>
        <p:nvPicPr>
          <p:cNvPr id="15362" name="Obrázo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8013" y="679450"/>
            <a:ext cx="5070475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388" y="344488"/>
            <a:ext cx="8713787" cy="6253162"/>
          </a:xfrm>
        </p:spPr>
        <p:txBody>
          <a:bodyPr rtlCol="0">
            <a:normAutofit fontScale="8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Prvý deň v týždni je podľa židovského počítania nedeľa. Pre kresťanov posvätný deň, lebo je dňom vzkriesenia. Zachovajme prvenstvo nedele!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V celom príbehu je tma spojená s neverou a svetlo s vierou.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Kameň bol odvalený – trpný rod = označenie Božej činnosti.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Od hrobu (tma a nevera) Mária beží k dvom učeníkom. „Nevieme, kde ho položili“ spája jej neveru s dvoma učeníkmi, ktorí taktiež ešte neveria.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Beh a prvenstvo Jána pri hrobe nie je pretekom. Keďže úryvok je z Jánovho evanjelium, chce sa tým naznačiť jeho prvenstvo pre cirkevnú obec, ktorá ho poznala a ktorá uchovávala jeho evanjelium.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Prázdny nie je len hrob, ale aj pohrebné plachty. Spomeňme si, že pri vzkriesení Lazára, ten vyšiel ovinutý plachtami. Ježišovo vzkriesenie je iné, je definitívne.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7950" y="333375"/>
            <a:ext cx="8785225" cy="6119813"/>
          </a:xfrm>
        </p:spPr>
        <p:txBody>
          <a:bodyPr rtlCol="0">
            <a:normAutofit fontScale="8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Ježišovi učeníci nie sú oslobodení od úlohy „uveriť“, v tom nemajú oproti nám výhodu. Ešte nerozumejú Písmu, my už Písmo máme!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Milovaný učeník uveril bez toho, aby videl Pána,  v tom sme mu podobní.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Mária Magdaléna sa nakláňa k hrobu, čím napodobňuje správanie dvoch učeníkov. Prebieha dialóg medzi anjelmi a Máriou a Ježišom a Máriou, ale nie je ani náznak jej viery. Ježiš ju volá po mene. Jej oslovenie je vyznaním viery. Ježiš je jej Majster (</a:t>
            </a:r>
            <a:r>
              <a:rPr lang="sk-SK" dirty="0" err="1" smtClean="0"/>
              <a:t>Rabbuni</a:t>
            </a:r>
            <a:r>
              <a:rPr lang="sk-SK" dirty="0" smtClean="0"/>
              <a:t>).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„Už ma nedrž“ – tu nejde o „nedotýkaj sa ma“, ale skôr „nezdržuj ma“. Minulosť už nemožno vrátiť. Ježiš ide k Otcovi. Jeho dielo je dokončené. Nová kvalita vzťahu. Ježišov Boh a Otec je aj Bohom a Otcom nás - učeníkov. Sme jeho bratia.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Mária dospela do ďalšej fázy viery – stáva sa apoštolkou, lebo stretla Svetlo – Krista: </a:t>
            </a:r>
            <a:r>
              <a:rPr lang="sk-SK" b="1" i="1" dirty="0" smtClean="0"/>
              <a:t>„VIDELA SOM PÁNA!“</a:t>
            </a:r>
            <a:endParaRPr lang="sk-SK" b="1" i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sk-SK" b="1" smtClean="0"/>
              <a:t>Zamyslenie pre môj život</a:t>
            </a:r>
            <a:endParaRPr lang="sk-SK" smtClean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7950" y="1341438"/>
            <a:ext cx="8928100" cy="5327650"/>
          </a:xfrm>
        </p:spPr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Pre Máriu Magdalénu bola viera záležitosťou vášne. Ona hľadá Ježiša. Aká je moja viera? Je to stereotyp alebo hľadanie a objatie Ježiša? Kresťanská viera je milujúcou vášňou. </a:t>
            </a:r>
            <a:endParaRPr lang="sk-SK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Viera nie je len súkromnou záležitosťou. Každý kresťan je aj apoštolom, tzn. je Kristom poslaný šíriť vieru. Pamätám v mojom živote na apoštolát viery?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Je pre mňa viera svetlom, tzn. cez vieru pozerám na život? Temnota mi nepridá svetla, aby som videl vlastný život, svet a vzťahy.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849312"/>
          </a:xfrm>
        </p:spPr>
        <p:txBody>
          <a:bodyPr/>
          <a:lstStyle/>
          <a:p>
            <a:r>
              <a:rPr lang="sk-SK" b="1" smtClean="0"/>
              <a:t>Mária Magdaléna v umení</a:t>
            </a:r>
          </a:p>
        </p:txBody>
      </p:sp>
      <p:sp>
        <p:nvSpPr>
          <p:cNvPr id="28674" name="Zástupný symbol obsahu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5689600"/>
          </a:xfrm>
        </p:spPr>
        <p:txBody>
          <a:bodyPr/>
          <a:lstStyle/>
          <a:p>
            <a:pPr algn="just"/>
            <a:r>
              <a:rPr lang="sk-SK" sz="3100" b="1" smtClean="0"/>
              <a:t>Sieger Köder </a:t>
            </a:r>
            <a:r>
              <a:rPr lang="sk-SK" sz="3100" smtClean="0"/>
              <a:t>je nemecký katolícky kňaz a maliar.</a:t>
            </a:r>
          </a:p>
          <a:p>
            <a:pPr algn="just"/>
            <a:r>
              <a:rPr lang="sk-SK" sz="3100" smtClean="0"/>
              <a:t>Narodil sa v roku 1925. Počas 2. svetovej vojny bol ako mladý vojak vo Francúzsku, kde padol do zajatia. </a:t>
            </a:r>
          </a:p>
          <a:p>
            <a:pPr algn="just"/>
            <a:r>
              <a:rPr lang="sk-SK" sz="3100" smtClean="0"/>
              <a:t>Po skončení vojny študoval umenie v Stuttgarte a anglickú filológiu v Tübingene. 12 rokov sa venoval umeniu a bol učiteľom. Potom začal študovať teológiu. V roku 1971 bol vysvätený za kňaza. Dnes žije na dôchodku v Ellwangen pri Stuttgarte.</a:t>
            </a:r>
          </a:p>
          <a:p>
            <a:pPr algn="just"/>
            <a:r>
              <a:rPr lang="sk-SK" smtClean="0"/>
              <a:t>Na jeho tvorbu mali vplyv aj hrôzy 2. svetovej vojny.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sk-SK" b="1" smtClean="0"/>
              <a:t>Sieger Köder</a:t>
            </a:r>
            <a:endParaRPr lang="sk-SK" smtClean="0"/>
          </a:p>
        </p:txBody>
      </p:sp>
      <p:sp>
        <p:nvSpPr>
          <p:cNvPr id="29698" name="Zástupný symbol obsahu 2"/>
          <p:cNvSpPr>
            <a:spLocks noGrp="1"/>
          </p:cNvSpPr>
          <p:nvPr>
            <p:ph idx="1"/>
          </p:nvPr>
        </p:nvSpPr>
        <p:spPr>
          <a:xfrm>
            <a:off x="250825" y="1125538"/>
            <a:ext cx="8642350" cy="5000625"/>
          </a:xfrm>
        </p:spPr>
        <p:txBody>
          <a:bodyPr/>
          <a:lstStyle/>
          <a:p>
            <a:pPr algn="just"/>
            <a:r>
              <a:rPr lang="sk-SK" smtClean="0"/>
              <a:t>Niekedy je označovaný ako </a:t>
            </a:r>
            <a:r>
              <a:rPr lang="sk-SK" b="1" smtClean="0"/>
              <a:t>„kňaz, ktorý káže svojimi obrazmi“. </a:t>
            </a:r>
            <a:r>
              <a:rPr lang="sk-SK" smtClean="0"/>
              <a:t>Používa ich tak, ako Ježiš používal svoje podobenstvá. </a:t>
            </a:r>
          </a:p>
          <a:p>
            <a:endParaRPr lang="sk-SK" smtClean="0"/>
          </a:p>
        </p:txBody>
      </p:sp>
      <p:pic>
        <p:nvPicPr>
          <p:cNvPr id="29699" name="Obrázo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2924175"/>
            <a:ext cx="3870325" cy="3097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9700" name="Obrázok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2924175"/>
            <a:ext cx="4381500" cy="3097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Obrázo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476250"/>
            <a:ext cx="4818062" cy="3313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22" name="Obrázok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476250"/>
            <a:ext cx="3792538" cy="5229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0723" name="BlokTextu 3"/>
          <p:cNvSpPr txBox="1">
            <a:spLocks noChangeArrowheads="1"/>
          </p:cNvSpPr>
          <p:nvPr/>
        </p:nvSpPr>
        <p:spPr bwMode="auto">
          <a:xfrm>
            <a:off x="5364163" y="5800725"/>
            <a:ext cx="3648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k-SK" sz="2400">
                <a:latin typeface="Calibri" pitchFamily="34" charset="0"/>
              </a:rPr>
              <a:t>Ježiš umýva nohy Petrovi</a:t>
            </a:r>
          </a:p>
        </p:txBody>
      </p:sp>
      <p:sp>
        <p:nvSpPr>
          <p:cNvPr id="30724" name="BlokTextu 4"/>
          <p:cNvSpPr txBox="1">
            <a:spLocks noChangeArrowheads="1"/>
          </p:cNvSpPr>
          <p:nvPr/>
        </p:nvSpPr>
        <p:spPr bwMode="auto">
          <a:xfrm>
            <a:off x="684213" y="4005263"/>
            <a:ext cx="3816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k-SK" sz="2400">
                <a:latin typeface="Calibri" pitchFamily="34" charset="0"/>
              </a:rPr>
              <a:t>Posledná večera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Obrázok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90500"/>
            <a:ext cx="4900612" cy="64785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BlokTextu 1"/>
          <p:cNvSpPr txBox="1"/>
          <p:nvPr/>
        </p:nvSpPr>
        <p:spPr>
          <a:xfrm>
            <a:off x="5219700" y="136525"/>
            <a:ext cx="3924300" cy="6716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150" dirty="0">
                <a:latin typeface="+mn-lt"/>
              </a:rPr>
              <a:t>Červená farba je farbou života, vášne, lásky. Všimnite si červené ruže aj červené zore vychádzajúceho slnka. Mária Magdaléna s vášňou hľadá Ježiša.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15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150" dirty="0">
                <a:latin typeface="+mn-lt"/>
              </a:rPr>
              <a:t>Hroby majú hebrejské nápisy, ale Ježišov hrob je v latinčine. Latinčina symbolizuje kresťanstvo. Viera vo vzkriesenie </a:t>
            </a:r>
            <a:r>
              <a:rPr lang="sk-SK" sz="2150" dirty="0">
                <a:latin typeface="+mn-lt"/>
              </a:rPr>
              <a:t>K</a:t>
            </a:r>
            <a:r>
              <a:rPr lang="sk-SK" sz="2150" dirty="0">
                <a:latin typeface="+mn-lt"/>
              </a:rPr>
              <a:t>rista je základným učením kresťanov.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15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150" dirty="0">
                <a:latin typeface="+mn-lt"/>
              </a:rPr>
              <a:t>Od temnoty prázdneho hrobu sa jej tvár obracia na Ježiša.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15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150" dirty="0">
                <a:latin typeface="+mn-lt"/>
              </a:rPr>
              <a:t>Tento obraz má aj pomenovanie </a:t>
            </a:r>
            <a:r>
              <a:rPr lang="sk-SK" sz="2150" dirty="0" err="1">
                <a:latin typeface="+mn-lt"/>
              </a:rPr>
              <a:t>Rabbuni</a:t>
            </a:r>
            <a:r>
              <a:rPr lang="sk-SK" sz="2150" dirty="0">
                <a:latin typeface="+mn-lt"/>
              </a:rPr>
              <a:t>.  </a:t>
            </a:r>
            <a:r>
              <a:rPr lang="sk-SK" sz="2150" dirty="0">
                <a:latin typeface="+mn-lt"/>
              </a:rPr>
              <a:t>Všimnite si dlane a ruky. Sú ožiarené. Mária sa pozerá na Krista</a:t>
            </a:r>
            <a:r>
              <a:rPr lang="sk-SK" sz="2200" dirty="0">
                <a:latin typeface="+mn-lt"/>
              </a:rPr>
              <a:t>. </a:t>
            </a:r>
            <a:endParaRPr lang="sk-SK" sz="2200" dirty="0">
              <a:latin typeface="+mn-lt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647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/>
              <a:t>Modlitba za dar </a:t>
            </a:r>
            <a:r>
              <a:rPr lang="sk-SK" b="1" dirty="0" smtClean="0"/>
              <a:t>viery</a:t>
            </a:r>
            <a:endParaRPr lang="sk-SK" dirty="0"/>
          </a:p>
        </p:txBody>
      </p:sp>
      <p:sp>
        <p:nvSpPr>
          <p:cNvPr id="32770" name="Zástupný symbol obsahu 2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5545137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sk-SK" sz="2400" smtClean="0"/>
              <a:t>Trojjediný  milosrdný Bože, v krste si nás obdaroval veľkonočnou vierou, aby sme ťa poznávali a mohli žiť s tebou v spoločenstve ako deti s Otcom a medzi sebou ako bratia a sestry. Naplň nás vďačnosťou za tento nevýslovný dar tvojej lásky. Roznecuj v nás zodpovednosť za vieru, aby sme si vládali zachovať vzácne dedičstvo otcov aj v skúškach života a aby sa naša viera vždy zhodovala s vierou Cirkvi. Posilňuj našu vieru Božím slovom, sviatosťami a modlitbou, aby v nás rástla a bola vždy živá a činná v láske. Daj, aby naša viera bola vytrvalou poslušnosťou tvojim prikázaniam, a tak prinášala ovocie nábožnosti a ľudskosti. Pomáhaj nám ju každý deň vyznávať slovom, ale najmä skutkami viery. Vzbudzuj v nás ustavične radosť z viery a urob nás jej šíriteľmi a svedkami medzi ľuďmi v našej spoločnosti. Prosíme ťa o to na príhovor Panny Márie, ktorá je blahoslavená, lebo uverila, i svätého Cyrila a Metoda, našich vierozvestov.  Amen.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smtClean="0"/>
              <a:t>Opatrnosť !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 rtlCol="0">
            <a:normAutofit fontScale="92500" lnSpcReduction="20000"/>
          </a:bodyPr>
          <a:lstStyle/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sk-SK" dirty="0" smtClean="0"/>
              <a:t>Postava ženy, ktorá slzami umýva a vlasmi utiera Ježišovi nohy (</a:t>
            </a:r>
            <a:r>
              <a:rPr lang="sk-SK" dirty="0" err="1" smtClean="0"/>
              <a:t>Lk</a:t>
            </a:r>
            <a:r>
              <a:rPr lang="sk-SK" dirty="0" smtClean="0"/>
              <a:t> 7,36-50). Sväté písmo neuvádza jej meno.</a:t>
            </a: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sk-SK" dirty="0" smtClean="0"/>
              <a:t>Mária z </a:t>
            </a:r>
            <a:r>
              <a:rPr lang="sk-SK" dirty="0" err="1" smtClean="0"/>
              <a:t>Betánie</a:t>
            </a:r>
            <a:r>
              <a:rPr lang="sk-SK" dirty="0" smtClean="0"/>
              <a:t>, sestra Lazára a Marty, ktorá pomaže jeho nohy vzácnym </a:t>
            </a:r>
            <a:r>
              <a:rPr lang="sk-SK" dirty="0" err="1" smtClean="0"/>
              <a:t>nardovým</a:t>
            </a:r>
            <a:r>
              <a:rPr lang="sk-SK" dirty="0" smtClean="0"/>
              <a:t> olejom na znamenie jeho pohrebu (</a:t>
            </a:r>
            <a:r>
              <a:rPr lang="sk-SK" dirty="0" err="1" smtClean="0"/>
              <a:t>Jn</a:t>
            </a:r>
            <a:r>
              <a:rPr lang="sk-SK" dirty="0" smtClean="0"/>
              <a:t> 12,3).</a:t>
            </a:r>
            <a:r>
              <a:rPr lang="sk-SK" dirty="0"/>
              <a:t> </a:t>
            </a:r>
            <a:endParaRPr lang="sk-SK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b="1" dirty="0" smtClean="0"/>
              <a:t>Tieto </a:t>
            </a:r>
            <a:r>
              <a:rPr lang="sk-SK" b="1" dirty="0"/>
              <a:t>postavy sú rozdielne od Márie Magdalény</a:t>
            </a:r>
            <a:r>
              <a:rPr lang="sk-SK" b="1" dirty="0" smtClean="0"/>
              <a:t>.</a:t>
            </a:r>
            <a:endParaRPr lang="sk-SK" b="1" dirty="0"/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endParaRPr lang="sk-SK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dirty="0" smtClean="0"/>
              <a:t>Nikde v Novom zákone sa nespomína, že Mária Magdaléna bola nemravná žena a verejná hriešnica.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dirty="0" smtClean="0"/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arenR"/>
              <a:defRPr/>
            </a:pPr>
            <a:endParaRPr lang="sk-SK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smtClean="0"/>
              <a:t>Texty, ktoré uvádzajú Máriu Magdalénu </a:t>
            </a:r>
            <a:endParaRPr lang="sk-SK" b="1" dirty="0"/>
          </a:p>
        </p:txBody>
      </p:sp>
      <p:sp>
        <p:nvSpPr>
          <p:cNvPr id="17410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smtClean="0"/>
              <a:t>Meno „Mária Magdaléna“ sa spomína v Novom zákone 12-krát a je to len v evanjeliách. </a:t>
            </a:r>
          </a:p>
          <a:p>
            <a:pPr algn="just"/>
            <a:r>
              <a:rPr lang="sk-SK" smtClean="0"/>
              <a:t>Meno Magdaléna pravdepodobne označuje názov mesta, odkiaľ pochádzala – Magdala.</a:t>
            </a:r>
          </a:p>
          <a:p>
            <a:pPr algn="just"/>
            <a:r>
              <a:rPr lang="sk-SK" smtClean="0"/>
              <a:t>Bolo to rybárske mestečko na brehu Galilejského jazera. Preto sa niekedy táto žena volá </a:t>
            </a:r>
            <a:r>
              <a:rPr lang="sk-SK" b="1" smtClean="0"/>
              <a:t>Mária z Magdaly</a:t>
            </a:r>
            <a:r>
              <a:rPr lang="sk-SK" smtClean="0"/>
              <a:t>. 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2916238" cy="647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err="1" smtClean="0"/>
              <a:t>Magdala</a:t>
            </a:r>
            <a:endParaRPr lang="sk-SK" b="1" dirty="0"/>
          </a:p>
        </p:txBody>
      </p:sp>
      <p:pic>
        <p:nvPicPr>
          <p:cNvPr id="18434" name="Picture 4" descr="C:\Users\project\Desktop\Rok viery\8. Maria\Map_Galilee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25" y="747713"/>
            <a:ext cx="3346450" cy="586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6" name="Rovná spojovacia šípka 5"/>
          <p:cNvCxnSpPr/>
          <p:nvPr/>
        </p:nvCxnSpPr>
        <p:spPr>
          <a:xfrm>
            <a:off x="2555875" y="2943225"/>
            <a:ext cx="0" cy="3952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8436" name="Obrázok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75" y="188913"/>
            <a:ext cx="5372100" cy="332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8437" name="Obrázok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5375" y="3713163"/>
            <a:ext cx="5257800" cy="299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Rovná spojovacia šípka 6"/>
          <p:cNvCxnSpPr/>
          <p:nvPr/>
        </p:nvCxnSpPr>
        <p:spPr>
          <a:xfrm>
            <a:off x="6156325" y="733425"/>
            <a:ext cx="0" cy="3968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err="1"/>
              <a:t>Dan</a:t>
            </a:r>
            <a:r>
              <a:rPr lang="sk-SK" b="1" dirty="0"/>
              <a:t> </a:t>
            </a:r>
            <a:r>
              <a:rPr lang="sk-SK" b="1" dirty="0" err="1"/>
              <a:t>Brown</a:t>
            </a:r>
            <a:r>
              <a:rPr lang="sk-SK" b="1" dirty="0"/>
              <a:t>: </a:t>
            </a:r>
            <a:r>
              <a:rPr lang="sk-SK" b="1" dirty="0" err="1"/>
              <a:t>Da</a:t>
            </a:r>
            <a:r>
              <a:rPr lang="sk-SK" b="1" dirty="0"/>
              <a:t> </a:t>
            </a:r>
            <a:r>
              <a:rPr lang="sk-SK" b="1" dirty="0" err="1"/>
              <a:t>Vinciho</a:t>
            </a:r>
            <a:r>
              <a:rPr lang="sk-SK" b="1" dirty="0"/>
              <a:t> kód</a:t>
            </a:r>
            <a:r>
              <a:rPr lang="sk-SK" dirty="0"/>
              <a:t/>
            </a:r>
            <a:br>
              <a:rPr lang="sk-SK" dirty="0"/>
            </a:b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96975"/>
            <a:ext cx="7931150" cy="5400675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Je to literárna fikcia, podľa ktorej Mária </a:t>
            </a:r>
            <a:r>
              <a:rPr lang="sk-SK" dirty="0"/>
              <a:t>Magdaléna bola manželkou Ježiša a mali spolu potomstvo. Je to síce dômyselný ale vykonštruovaný príbeh.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Sväté písmo nič také ani len nenaznačuje. Zachovajme si ten obraz, ktorý nám ponúka Biblia</a:t>
            </a:r>
            <a:r>
              <a:rPr lang="sk-SK" dirty="0" smtClean="0"/>
              <a:t>. Mária Magdaléna:   </a:t>
            </a:r>
            <a:endParaRPr lang="sk-SK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sk-SK" dirty="0" smtClean="0"/>
              <a:t>	Patrí do okruhu Ježišových učeníkov;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sk-SK" dirty="0"/>
              <a:t> </a:t>
            </a:r>
            <a:r>
              <a:rPr lang="sk-SK" dirty="0" smtClean="0"/>
              <a:t>Zostáva pri Ježišovi pod krížom;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sk-SK" dirty="0" smtClean="0"/>
              <a:t> Stáva sa svedkom Ježišovho  zmŕtvychvstania.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smtClean="0"/>
              <a:t>Mária Magdalény – Ježišova </a:t>
            </a:r>
            <a:r>
              <a:rPr lang="sk-SK" b="1" dirty="0" err="1" smtClean="0"/>
              <a:t>učeníčka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0825" y="981075"/>
            <a:ext cx="8713788" cy="5688013"/>
          </a:xfrm>
        </p:spPr>
        <p:txBody>
          <a:bodyPr rtlCol="0">
            <a:normAutofit fontScale="925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Mária Magdaléna sa spomína medzi ženami, ktoré Ježiša sprevádzali na jeho ceste do Jeruzalema: </a:t>
            </a:r>
            <a:r>
              <a:rPr lang="sk-SK" i="1" dirty="0" smtClean="0"/>
              <a:t>„Potom </a:t>
            </a:r>
            <a:r>
              <a:rPr lang="sk-SK" i="1" dirty="0"/>
              <a:t>chodil po mestách a dedinách, kázal a hlásal evanjelium o Božom kráľovstve a s ním </a:t>
            </a:r>
            <a:r>
              <a:rPr lang="sk-SK" i="1" dirty="0" smtClean="0"/>
              <a:t>Dvanásti a </a:t>
            </a:r>
            <a:r>
              <a:rPr lang="sk-SK" i="1" dirty="0"/>
              <a:t>niektoré ženy, ktoré uzdravil od zlých duchov a z chorôb: </a:t>
            </a:r>
            <a:r>
              <a:rPr lang="sk-SK" b="1" i="1" dirty="0"/>
              <a:t>Mária, zvaná Magdaléna, z ktorej vyšlo sedem zlých </a:t>
            </a:r>
            <a:r>
              <a:rPr lang="sk-SK" b="1" i="1" dirty="0" smtClean="0"/>
              <a:t>duchov</a:t>
            </a:r>
            <a:r>
              <a:rPr lang="sk-SK" i="1" dirty="0" smtClean="0"/>
              <a:t>, Jana</a:t>
            </a:r>
            <a:r>
              <a:rPr lang="sk-SK" i="1" dirty="0"/>
              <a:t>, žena Herodesovho správcu </a:t>
            </a:r>
            <a:r>
              <a:rPr lang="sk-SK" i="1" dirty="0" err="1"/>
              <a:t>Chúzu</a:t>
            </a:r>
            <a:r>
              <a:rPr lang="sk-SK" i="1" dirty="0"/>
              <a:t>, Zuzana a mnohé iné, ktoré im vypomáhali zo svojich prostriedkov</a:t>
            </a:r>
            <a:r>
              <a:rPr lang="sk-SK" i="1" dirty="0" smtClean="0"/>
              <a:t>.“ </a:t>
            </a:r>
            <a:r>
              <a:rPr lang="sk-SK" dirty="0" smtClean="0"/>
              <a:t>(</a:t>
            </a:r>
            <a:r>
              <a:rPr lang="sk-SK" dirty="0" err="1" smtClean="0"/>
              <a:t>Lk</a:t>
            </a:r>
            <a:r>
              <a:rPr lang="sk-SK" dirty="0" smtClean="0"/>
              <a:t> 8,1-3)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7 zlých duchov = možno vážna choroba alebo ťažké posadnutie zlým duchom. To však neznamená, že sa musí hneď spájať s nemravnosťou. </a:t>
            </a:r>
            <a:endParaRPr lang="sk-SK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smtClean="0"/>
              <a:t>Mária Magdaléna - pod krížom</a:t>
            </a:r>
          </a:p>
        </p:txBody>
      </p:sp>
      <p:sp>
        <p:nvSpPr>
          <p:cNvPr id="22530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smtClean="0"/>
              <a:t>Evanjelisti sa zhodujú, že Mária Magdaléna bola pod Ježišovým krížom a pri pochovávaní. Stala sa svedkom jeho smrti a pochovania: </a:t>
            </a:r>
            <a:r>
              <a:rPr lang="sk-SK" i="1" smtClean="0"/>
              <a:t>„Pri Ježišovom kríži stála jeho matka, sestra jeho matky, Mária Kleopasova, </a:t>
            </a:r>
            <a:r>
              <a:rPr lang="sk-SK" b="1" i="1" smtClean="0"/>
              <a:t>a Mária Magdaléna.</a:t>
            </a:r>
            <a:r>
              <a:rPr lang="sk-SK" i="1" smtClean="0"/>
              <a:t>“ </a:t>
            </a:r>
            <a:r>
              <a:rPr lang="sk-SK" smtClean="0"/>
              <a:t>(Jn 19,25)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smtClean="0"/>
              <a:t>Mária Magdaléna – </a:t>
            </a:r>
            <a:r>
              <a:rPr lang="sk-SK" b="1" dirty="0" err="1" smtClean="0"/>
              <a:t>ohlasovateľka</a:t>
            </a:r>
            <a:r>
              <a:rPr lang="sk-SK" b="1" dirty="0" smtClean="0"/>
              <a:t> vzkriesenia</a:t>
            </a:r>
            <a:endParaRPr lang="sk-SK" b="1" dirty="0"/>
          </a:p>
        </p:txBody>
      </p:sp>
      <p:sp>
        <p:nvSpPr>
          <p:cNvPr id="23554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smtClean="0"/>
              <a:t>Evanjeliá uvádzajú, že Mária Magdaléna bola medzi ženami, ktorým sa zjavil Kristus: </a:t>
            </a:r>
            <a:r>
              <a:rPr lang="sk-SK" i="1" smtClean="0"/>
              <a:t>„Ženy sa vrátili od hrobu a toto všetko zvestovali Jedenástim i všetkým ostatným. Bola to Mária Magdaléna, Jana a Mária Jakubova. A s nimi aj iné to rozprávali apoštolom. </a:t>
            </a:r>
            <a:r>
              <a:rPr lang="pl-PL" i="1" smtClean="0"/>
              <a:t>Ale im sa zdali tieto slová ako blúznenie a neverili im.</a:t>
            </a:r>
            <a:r>
              <a:rPr lang="sk-SK" i="1" smtClean="0"/>
              <a:t>“ </a:t>
            </a:r>
            <a:r>
              <a:rPr lang="sk-SK" smtClean="0"/>
              <a:t>(Lk 24,9-11)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/>
              <a:t>Vzkriesený Ježiš sa dáva poznať </a:t>
            </a:r>
            <a:br>
              <a:rPr lang="sk-SK" b="1" dirty="0"/>
            </a:br>
            <a:r>
              <a:rPr lang="sk-SK" b="1" dirty="0"/>
              <a:t>Márii Magdaléne (</a:t>
            </a:r>
            <a:r>
              <a:rPr lang="sk-SK" b="1" dirty="0" err="1"/>
              <a:t>Jn</a:t>
            </a:r>
            <a:r>
              <a:rPr lang="sk-SK" b="1" dirty="0"/>
              <a:t> 20,1-18)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824412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b="1" dirty="0" smtClean="0"/>
              <a:t>Štruktúra: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b="1" dirty="0" smtClean="0"/>
              <a:t>1-2: Mária Magdaléna zisťuje, že hrob je prázdny.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b="1" dirty="0" smtClean="0"/>
              <a:t>3-10: Peter a milovaný učeník pri hrobe.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b="1" dirty="0" smtClean="0"/>
              <a:t>11-18: Ježiš sa zjavuje Márii Magdaléne.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b="1" dirty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b="1" dirty="0" smtClean="0"/>
              <a:t>Celý príbeh vzkriesenia je príbehom rastu viery. Je to proces. Milovaný učeník vidí prázdny hrob a uverí. Mária Magdaléna taktiež vidí prázdny hrob, ale potrebuje stretnúť vzkrieseného Ježiša.  </a:t>
            </a:r>
            <a:endParaRPr lang="sk-SK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13080</TotalTime>
  <Words>1091</Words>
  <Application>Microsoft Office PowerPoint</Application>
  <PresentationFormat>Předvádění na obrazovce (4:3)</PresentationFormat>
  <Paragraphs>67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Calibri</vt:lpstr>
      <vt:lpstr>Arial</vt:lpstr>
      <vt:lpstr>Wingdings</vt:lpstr>
      <vt:lpstr>Motív Office</vt:lpstr>
      <vt:lpstr>Mária Magdaléna –  apoštolka apoštolov</vt:lpstr>
      <vt:lpstr>Opatrnosť !</vt:lpstr>
      <vt:lpstr>Texty, ktoré uvádzajú Máriu Magdalénu </vt:lpstr>
      <vt:lpstr>Magdala</vt:lpstr>
      <vt:lpstr>Dan Brown: Da Vinciho kód </vt:lpstr>
      <vt:lpstr>Mária Magdalény – Ježišova učeníčka</vt:lpstr>
      <vt:lpstr>Mária Magdaléna - pod krížom</vt:lpstr>
      <vt:lpstr>Mária Magdaléna – ohlasovateľka vzkriesenia</vt:lpstr>
      <vt:lpstr>Vzkriesený Ježiš sa dáva poznať  Márii Magdaléne (Jn 20,1-18)</vt:lpstr>
      <vt:lpstr>Snímek 10</vt:lpstr>
      <vt:lpstr>Snímek 11</vt:lpstr>
      <vt:lpstr>Zamyslenie pre môj život</vt:lpstr>
      <vt:lpstr>Mária Magdaléna v umení</vt:lpstr>
      <vt:lpstr>Sieger Köder</vt:lpstr>
      <vt:lpstr>Snímek 15</vt:lpstr>
      <vt:lpstr>Snímek 16</vt:lpstr>
      <vt:lpstr>Modlitba za dar viery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Abrahám – praotec vo viere</dc:title>
  <dc:creator>project</dc:creator>
  <cp:lastModifiedBy>Mgr. Marián Majzel</cp:lastModifiedBy>
  <cp:revision>173</cp:revision>
  <dcterms:created xsi:type="dcterms:W3CDTF">2012-10-12T08:39:31Z</dcterms:created>
  <dcterms:modified xsi:type="dcterms:W3CDTF">2013-09-16T12:46:04Z</dcterms:modified>
</cp:coreProperties>
</file>