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328" r:id="rId2"/>
    <p:sldId id="329" r:id="rId3"/>
    <p:sldId id="256" r:id="rId4"/>
    <p:sldId id="257" r:id="rId5"/>
    <p:sldId id="269" r:id="rId6"/>
    <p:sldId id="271" r:id="rId7"/>
    <p:sldId id="272" r:id="rId8"/>
    <p:sldId id="264" r:id="rId9"/>
    <p:sldId id="262" r:id="rId10"/>
    <p:sldId id="263" r:id="rId11"/>
    <p:sldId id="308" r:id="rId12"/>
    <p:sldId id="309" r:id="rId13"/>
    <p:sldId id="313" r:id="rId14"/>
    <p:sldId id="314" r:id="rId15"/>
    <p:sldId id="326" r:id="rId16"/>
    <p:sldId id="307" r:id="rId17"/>
    <p:sldId id="325" r:id="rId18"/>
    <p:sldId id="316" r:id="rId19"/>
    <p:sldId id="315" r:id="rId20"/>
    <p:sldId id="291" r:id="rId21"/>
    <p:sldId id="292" r:id="rId22"/>
    <p:sldId id="293" r:id="rId23"/>
    <p:sldId id="267" r:id="rId24"/>
    <p:sldId id="317" r:id="rId25"/>
    <p:sldId id="303" r:id="rId26"/>
    <p:sldId id="270" r:id="rId27"/>
    <p:sldId id="319" r:id="rId28"/>
    <p:sldId id="320" r:id="rId29"/>
    <p:sldId id="321" r:id="rId30"/>
    <p:sldId id="323" r:id="rId3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C003C6-D8C6-48D7-99BB-10329BC72AA0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DE2453-5914-4B4D-B9B9-38E50D6BB34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70544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DE2453-5914-4B4D-B9B9-38E50D6BB34F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8057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22063A4-EB2B-4982-8389-AAB61FFDDFD7}" type="datetimeFigureOut">
              <a:rPr lang="sk-SK" smtClean="0"/>
              <a:t>12. 6. 2018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1AE9B71-7FF5-4000-940A-47F5BFE9481E}" type="slidenum">
              <a:rPr lang="sk-SK" smtClean="0"/>
              <a:t>‹#›</a:t>
            </a:fld>
            <a:endParaRPr lang="sk-SK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685800" y="609603"/>
            <a:ext cx="7772400" cy="3395660"/>
          </a:xfrm>
        </p:spPr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sk-SK" sz="4800" b="1" i="1" dirty="0" err="1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Ruminatio</a:t>
            </a:r>
            <a:r>
              <a:rPr lang="sk-SK" sz="4800" b="1" dirty="0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 ako odpoveď</a:t>
            </a:r>
          </a:p>
          <a:p>
            <a:pPr marL="0" lvl="0" indent="0" algn="ctr">
              <a:buNone/>
            </a:pPr>
            <a:r>
              <a:rPr lang="sk-SK" sz="4800" dirty="0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n</a:t>
            </a:r>
            <a:r>
              <a:rPr lang="sk-SK" sz="4800" b="1" dirty="0" smtClean="0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a </a:t>
            </a:r>
            <a:r>
              <a:rPr lang="sk-SK" sz="4800" b="1" dirty="0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Božiu výzvu:</a:t>
            </a:r>
          </a:p>
          <a:p>
            <a:pPr marL="0" lvl="0" indent="0" algn="ctr">
              <a:buNone/>
            </a:pPr>
            <a:r>
              <a:rPr lang="sk-SK" sz="4800" b="1" i="1" dirty="0">
                <a:solidFill>
                  <a:srgbClr val="CC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„Zjedz, čo máš po ruke!“</a:t>
            </a:r>
            <a:endParaRPr lang="en-US" sz="4800" b="1" i="1" dirty="0">
              <a:solidFill>
                <a:srgbClr val="CC0000"/>
              </a:solidFill>
              <a:effectLst>
                <a:outerShdw dist="38096" dir="2700000">
                  <a:srgbClr val="000000"/>
                </a:outerShdw>
              </a:effectLst>
            </a:endParaRPr>
          </a:p>
          <a:p>
            <a:pPr marL="0" lvl="0" indent="0" algn="ctr">
              <a:buNone/>
            </a:pPr>
            <a:r>
              <a:rPr lang="en-US" sz="4800" b="1" dirty="0">
                <a:solidFill>
                  <a:srgbClr val="C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(</a:t>
            </a:r>
            <a:r>
              <a:rPr lang="en-US" sz="4800" b="1" dirty="0" err="1">
                <a:solidFill>
                  <a:srgbClr val="C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Ez</a:t>
            </a:r>
            <a:r>
              <a:rPr lang="en-US" sz="4800" b="1" dirty="0">
                <a:solidFill>
                  <a:srgbClr val="C00000"/>
                </a:solidFill>
                <a:effectLst>
                  <a:outerShdw dist="38096" dir="2700000">
                    <a:srgbClr val="000000"/>
                  </a:outerShdw>
                </a:effectLst>
              </a:rPr>
              <a:t> 3,1)</a:t>
            </a:r>
            <a:endParaRPr lang="sk-SK" sz="4800" b="1" dirty="0">
              <a:solidFill>
                <a:srgbClr val="C00000"/>
              </a:solidFill>
              <a:effectLst>
                <a:outerShdw dist="38096" dir="2700000">
                  <a:srgbClr val="000000"/>
                </a:outerShdw>
              </a:effectLst>
            </a:endParaRPr>
          </a:p>
          <a:p>
            <a:pPr marL="0" lvl="0" indent="0">
              <a:buNone/>
            </a:pPr>
            <a:endParaRPr lang="sk-SK" b="1" i="1" dirty="0">
              <a:solidFill>
                <a:srgbClr val="ED7D31"/>
              </a:solidFill>
            </a:endParaRPr>
          </a:p>
          <a:p>
            <a:pPr marL="0" lvl="0" indent="0">
              <a:buNone/>
            </a:pPr>
            <a:endParaRPr lang="sk-SK" b="1" i="1" dirty="0">
              <a:solidFill>
                <a:srgbClr val="ED7D31"/>
              </a:solidFill>
            </a:endParaRPr>
          </a:p>
          <a:p>
            <a:pPr marL="0" lvl="0" indent="0" algn="ctr">
              <a:buNone/>
            </a:pPr>
            <a:endParaRPr lang="sk-SK" sz="4400" b="1" i="1" dirty="0">
              <a:solidFill>
                <a:srgbClr val="C00000"/>
              </a:solidFill>
              <a:effectLst>
                <a:outerShdw dist="38096" dir="2700000">
                  <a:srgbClr val="000000"/>
                </a:outerShdw>
              </a:effectLst>
            </a:endParaRPr>
          </a:p>
          <a:p>
            <a:pPr marL="0" lvl="0" indent="0">
              <a:buNone/>
            </a:pPr>
            <a:endParaRPr lang="sk-SK" dirty="0"/>
          </a:p>
          <a:p>
            <a:pPr marL="0" lv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86792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32848" cy="648072"/>
          </a:xfrm>
        </p:spPr>
        <p:txBody>
          <a:bodyPr/>
          <a:lstStyle/>
          <a:p>
            <a:pPr algn="ctr"/>
            <a:r>
              <a:rPr lang="sk-SK" dirty="0" smtClean="0"/>
              <a:t>Modlitba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809328"/>
            <a:ext cx="7992888" cy="6048672"/>
          </a:xfrm>
        </p:spPr>
        <p:txBody>
          <a:bodyPr>
            <a:normAutofit fontScale="92500" lnSpcReduction="10000"/>
          </a:bodyPr>
          <a:lstStyle/>
          <a:p>
            <a:r>
              <a:rPr lang="sk-SK" b="0" dirty="0"/>
              <a:t>Hovorme </a:t>
            </a:r>
            <a:r>
              <a:rPr lang="sk-SK" b="0" dirty="0" smtClean="0"/>
              <a:t>s Pánom </a:t>
            </a:r>
            <a:r>
              <a:rPr lang="sk-SK" b="0" dirty="0"/>
              <a:t>jeho vlastnými </a:t>
            </a:r>
            <a:r>
              <a:rPr lang="sk-SK" b="0" dirty="0" smtClean="0"/>
              <a:t>slovami o tom čo </a:t>
            </a:r>
            <a:r>
              <a:rPr lang="sk-SK" b="0" dirty="0"/>
              <a:t>sme pochopili, alebo čo nám robí problémy. Hovoríme s Pánom o jeho slove. </a:t>
            </a:r>
            <a:r>
              <a:rPr lang="sk-SK" b="0" dirty="0" smtClean="0"/>
              <a:t>Unáhlená modlitba </a:t>
            </a:r>
            <a:r>
              <a:rPr lang="sk-SK" b="0" dirty="0"/>
              <a:t>neprenikne do hĺbky nášho srdca a nemôže následne meniť náš život. Podľa toho čo kľúčové </a:t>
            </a:r>
            <a:r>
              <a:rPr lang="sk-SK" b="0" dirty="0" smtClean="0"/>
              <a:t>slovo/slová </a:t>
            </a:r>
            <a:r>
              <a:rPr lang="sk-SK" b="0" dirty="0"/>
              <a:t>v nás </a:t>
            </a:r>
            <a:r>
              <a:rPr lang="sk-SK" b="0" dirty="0" smtClean="0"/>
              <a:t>vyvolalo </a:t>
            </a:r>
            <a:r>
              <a:rPr lang="sk-SK" b="0" dirty="0"/>
              <a:t>môžeme modlitbu rozlišovať:  </a:t>
            </a:r>
          </a:p>
          <a:p>
            <a:r>
              <a:rPr lang="sk-SK" dirty="0">
                <a:solidFill>
                  <a:srgbClr val="C00000"/>
                </a:solidFill>
              </a:rPr>
              <a:t>Modlitba pokánia (</a:t>
            </a:r>
            <a:r>
              <a:rPr lang="sk-SK" dirty="0" err="1">
                <a:solidFill>
                  <a:srgbClr val="C00000"/>
                </a:solidFill>
              </a:rPr>
              <a:t>oratio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compunctionis</a:t>
            </a:r>
            <a:r>
              <a:rPr lang="sk-SK" dirty="0">
                <a:solidFill>
                  <a:srgbClr val="C00000"/>
                </a:solidFill>
              </a:rPr>
              <a:t>)</a:t>
            </a:r>
            <a:r>
              <a:rPr lang="sk-SK" b="0" dirty="0"/>
              <a:t> – vtedy, keď si uvedomíme vzdialenosť </a:t>
            </a:r>
            <a:r>
              <a:rPr lang="sk-SK" b="0" dirty="0" smtClean="0"/>
              <a:t>medzi </a:t>
            </a:r>
            <a:r>
              <a:rPr lang="sk-SK" b="0" dirty="0"/>
              <a:t>nami a </a:t>
            </a:r>
            <a:r>
              <a:rPr lang="sk-SK" b="0" dirty="0" smtClean="0"/>
              <a:t>Bohom, plodí to bolesť a </a:t>
            </a:r>
            <a:r>
              <a:rPr lang="sk-SK" b="0" dirty="0"/>
              <a:t>pokánie za naše </a:t>
            </a:r>
            <a:r>
              <a:rPr lang="sk-SK" b="0" dirty="0" smtClean="0"/>
              <a:t>nevďaky a zriekam sa </a:t>
            </a:r>
            <a:r>
              <a:rPr lang="sk-SK" b="0" dirty="0"/>
              <a:t>situácií hriechu.</a:t>
            </a:r>
          </a:p>
          <a:p>
            <a:r>
              <a:rPr lang="sk-SK" dirty="0">
                <a:solidFill>
                  <a:srgbClr val="C00000"/>
                </a:solidFill>
              </a:rPr>
              <a:t>Modlitba prosby (</a:t>
            </a:r>
            <a:r>
              <a:rPr lang="sk-SK" dirty="0" err="1">
                <a:solidFill>
                  <a:srgbClr val="C00000"/>
                </a:solidFill>
              </a:rPr>
              <a:t>oratio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petitionis</a:t>
            </a:r>
            <a:r>
              <a:rPr lang="sk-SK" dirty="0">
                <a:solidFill>
                  <a:srgbClr val="C00000"/>
                </a:solidFill>
              </a:rPr>
              <a:t>)</a:t>
            </a:r>
            <a:r>
              <a:rPr lang="sk-SK" b="0" dirty="0"/>
              <a:t> – Aj pri všeobecnej vernosti si uvedomujeme našu nehodnosť, preto sa rodí </a:t>
            </a:r>
            <a:r>
              <a:rPr lang="sk-SK" b="0" dirty="0" smtClean="0"/>
              <a:t>túžba </a:t>
            </a:r>
            <a:r>
              <a:rPr lang="sk-SK" b="0" dirty="0"/>
              <a:t>prosby o milosť na zlepšenie.  </a:t>
            </a:r>
          </a:p>
          <a:p>
            <a:r>
              <a:rPr lang="sk-SK" dirty="0">
                <a:solidFill>
                  <a:srgbClr val="C00000"/>
                </a:solidFill>
              </a:rPr>
              <a:t>Modlitba vďakyvzdania za milosti (</a:t>
            </a:r>
            <a:r>
              <a:rPr lang="sk-SK" dirty="0" err="1">
                <a:solidFill>
                  <a:srgbClr val="C00000"/>
                </a:solidFill>
              </a:rPr>
              <a:t>oratio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eucharistica</a:t>
            </a:r>
            <a:r>
              <a:rPr lang="sk-SK" dirty="0">
                <a:solidFill>
                  <a:srgbClr val="C00000"/>
                </a:solidFill>
              </a:rPr>
              <a:t>)</a:t>
            </a:r>
            <a:r>
              <a:rPr lang="sk-SK" b="0" dirty="0"/>
              <a:t> – </a:t>
            </a:r>
            <a:r>
              <a:rPr lang="sk-SK" b="0" dirty="0" smtClean="0"/>
              <a:t>Prýšti </a:t>
            </a:r>
            <a:r>
              <a:rPr lang="sk-SK" b="0" dirty="0"/>
              <a:t>z nášho srdca, keď prežívame, že stále </a:t>
            </a:r>
            <a:r>
              <a:rPr lang="sk-SK" b="0" dirty="0" smtClean="0"/>
              <a:t>sme vedení Niekým, </a:t>
            </a:r>
            <a:r>
              <a:rPr lang="sk-SK" b="0" dirty="0"/>
              <a:t>kto aj chvíle našich pádov menil na chvíle záchrany.  </a:t>
            </a:r>
          </a:p>
          <a:p>
            <a:r>
              <a:rPr lang="sk-SK" dirty="0">
                <a:solidFill>
                  <a:srgbClr val="C00000"/>
                </a:solidFill>
              </a:rPr>
              <a:t>Modlitba chvály (</a:t>
            </a:r>
            <a:r>
              <a:rPr lang="sk-SK" dirty="0" err="1">
                <a:solidFill>
                  <a:srgbClr val="C00000"/>
                </a:solidFill>
              </a:rPr>
              <a:t>oratio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laudativa</a:t>
            </a:r>
            <a:r>
              <a:rPr lang="sk-SK" dirty="0">
                <a:solidFill>
                  <a:srgbClr val="C00000"/>
                </a:solidFill>
              </a:rPr>
              <a:t>)</a:t>
            </a:r>
            <a:r>
              <a:rPr lang="sk-SK" b="0" dirty="0"/>
              <a:t> – Je to rozmer hlbokého </a:t>
            </a:r>
            <a:r>
              <a:rPr lang="sk-SK" b="0" dirty="0" smtClean="0"/>
              <a:t>prežitia</a:t>
            </a:r>
            <a:r>
              <a:rPr lang="sk-SK" b="0" dirty="0"/>
              <a:t>, že sme deti Božie a v hlbokej radosti prijímame Božia </a:t>
            </a:r>
            <a:r>
              <a:rPr lang="sk-SK" b="0" dirty="0" smtClean="0"/>
              <a:t>slovo. Deje sa </a:t>
            </a:r>
            <a:r>
              <a:rPr lang="sk-SK" b="0" dirty="0"/>
              <a:t>radostným zvolaním: „</a:t>
            </a:r>
            <a:r>
              <a:rPr lang="sk-SK" b="0" i="1" dirty="0"/>
              <a:t>O, </a:t>
            </a:r>
            <a:r>
              <a:rPr lang="sk-SK" b="0" i="1" dirty="0" err="1"/>
              <a:t>Bonitas</a:t>
            </a:r>
            <a:r>
              <a:rPr lang="sk-SK" b="0" i="1" dirty="0"/>
              <a:t>!</a:t>
            </a:r>
            <a:r>
              <a:rPr lang="sk-SK" b="0" dirty="0"/>
              <a:t>“ alebo spolu s Petrom, </a:t>
            </a:r>
            <a:r>
              <a:rPr lang="sk-SK" b="0" dirty="0" smtClean="0"/>
              <a:t>Jakubom </a:t>
            </a:r>
            <a:r>
              <a:rPr lang="sk-SK" b="0" dirty="0"/>
              <a:t>a Jánom: „Ako </a:t>
            </a:r>
            <a:r>
              <a:rPr lang="sk-SK" b="0" dirty="0" smtClean="0"/>
              <a:t>je nám tu dobre s </a:t>
            </a:r>
            <a:r>
              <a:rPr lang="sk-SK" b="0" dirty="0"/>
              <a:t>tebou!“ V tejto </a:t>
            </a:r>
            <a:r>
              <a:rPr lang="sk-SK" b="0" dirty="0" smtClean="0"/>
              <a:t>modlitbe </a:t>
            </a:r>
            <a:r>
              <a:rPr lang="sk-SK" b="0" dirty="0"/>
              <a:t>sa spája chvála, vďaka, prosba, </a:t>
            </a:r>
            <a:r>
              <a:rPr lang="sk-SK" b="0" dirty="0" smtClean="0"/>
              <a:t>pokánie</a:t>
            </a:r>
            <a:r>
              <a:rPr lang="sk-SK" b="0" dirty="0"/>
              <a:t>. To čo  v biblickej reči nazývame </a:t>
            </a:r>
            <a:r>
              <a:rPr lang="sk-SK" i="1" dirty="0" err="1" smtClean="0"/>
              <a:t>todá</a:t>
            </a:r>
            <a:r>
              <a:rPr lang="sk-SK" b="0" dirty="0" smtClean="0"/>
              <a:t> </a:t>
            </a:r>
            <a:r>
              <a:rPr lang="sk-SK" b="0" dirty="0"/>
              <a:t>– obeta </a:t>
            </a:r>
            <a:r>
              <a:rPr lang="sk-SK" b="0" dirty="0" smtClean="0"/>
              <a:t>chvály</a:t>
            </a:r>
            <a:endParaRPr lang="sk-SK" b="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5273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>
            <a:normAutofit/>
          </a:bodyPr>
          <a:lstStyle/>
          <a:p>
            <a:r>
              <a:rPr lang="sk-SK" sz="2800" dirty="0" smtClean="0">
                <a:solidFill>
                  <a:srgbClr val="FF0000"/>
                </a:solidFill>
              </a:rPr>
              <a:t>ROZJÍMANIE a KONTEMPLÁCIA</a:t>
            </a:r>
            <a:endParaRPr lang="sk-SK" sz="2800" dirty="0">
              <a:solidFill>
                <a:srgbClr val="FF0000"/>
              </a:solidFill>
            </a:endParaRPr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4788024" y="1698987"/>
            <a:ext cx="4245868" cy="715355"/>
          </a:xfrm>
        </p:spPr>
        <p:txBody>
          <a:bodyPr/>
          <a:lstStyle/>
          <a:p>
            <a:r>
              <a:rPr lang="sk-SK" dirty="0" smtClean="0"/>
              <a:t>Rozjímanie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2"/>
          </p:nvPr>
        </p:nvSpPr>
        <p:spPr>
          <a:xfrm>
            <a:off x="4646612" y="2449512"/>
            <a:ext cx="4317876" cy="3951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Lat. = </a:t>
            </a:r>
            <a:r>
              <a:rPr lang="sk-SK" i="1" dirty="0" err="1" smtClean="0"/>
              <a:t>Meditatio</a:t>
            </a:r>
            <a:r>
              <a:rPr lang="sk-SK" i="1" dirty="0" smtClean="0"/>
              <a:t> </a:t>
            </a:r>
          </a:p>
          <a:p>
            <a:pPr>
              <a:buNone/>
            </a:pPr>
            <a:r>
              <a:rPr lang="sk-SK" dirty="0" smtClean="0"/>
              <a:t>Tiché a pokojné zotrvávanie v Božej prítomnosti; </a:t>
            </a:r>
            <a:r>
              <a:rPr lang="sk-SK" b="1" dirty="0" smtClean="0"/>
              <a:t>zámerne vyvolaný stav telesného a duševného pokoja s cieľom ponorenia sa do vlastného vnútra a dosiahnutia vyššieho poznania</a:t>
            </a:r>
          </a:p>
          <a:p>
            <a:pPr>
              <a:buNone/>
            </a:pPr>
            <a:r>
              <a:rPr lang="sk-SK" dirty="0" smtClean="0"/>
              <a:t>Zamýšľanie sa najlepšie nad Božím slovom s cieľom prísť k praktickému uzáveru. </a:t>
            </a:r>
          </a:p>
        </p:txBody>
      </p:sp>
      <p:sp>
        <p:nvSpPr>
          <p:cNvPr id="9" name="Zástupný symbol textu 8"/>
          <p:cNvSpPr>
            <a:spLocks noGrp="1"/>
          </p:cNvSpPr>
          <p:nvPr>
            <p:ph type="body" sz="quarter" idx="3"/>
          </p:nvPr>
        </p:nvSpPr>
        <p:spPr>
          <a:xfrm>
            <a:off x="242193" y="1698987"/>
            <a:ext cx="4041775" cy="715355"/>
          </a:xfrm>
        </p:spPr>
        <p:txBody>
          <a:bodyPr/>
          <a:lstStyle/>
          <a:p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Kontemplácia</a:t>
            </a:r>
            <a:endParaRPr lang="sk-SK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Zástupný symbol obsahu 9"/>
          <p:cNvSpPr>
            <a:spLocks noGrp="1"/>
          </p:cNvSpPr>
          <p:nvPr>
            <p:ph sz="quarter" idx="4"/>
          </p:nvPr>
        </p:nvSpPr>
        <p:spPr>
          <a:xfrm>
            <a:off x="179512" y="2492896"/>
            <a:ext cx="4319463" cy="3951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i="1" dirty="0" err="1" smtClean="0">
                <a:solidFill>
                  <a:schemeClr val="bg1">
                    <a:lumMod val="50000"/>
                  </a:schemeClr>
                </a:solidFill>
              </a:rPr>
              <a:t>Contemplatio</a:t>
            </a: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 = pozorovanie, uvažovanie, rozjímanie</a:t>
            </a:r>
          </a:p>
          <a:p>
            <a:pPr>
              <a:buNone/>
            </a:pP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Tiché a pokojné zotrvanie človeka v Božej prítomnosti. </a:t>
            </a:r>
          </a:p>
          <a:p>
            <a:pPr>
              <a:buNone/>
            </a:pP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Je to forma modlitby, pri ktorej </a:t>
            </a:r>
            <a:r>
              <a:rPr lang="sk-SK" b="1" dirty="0" smtClean="0">
                <a:solidFill>
                  <a:schemeClr val="bg1">
                    <a:lumMod val="50000"/>
                  </a:schemeClr>
                </a:solidFill>
              </a:rPr>
              <a:t>myseľ a predstavivosť nie sú veľmi aktívne</a:t>
            </a: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; </a:t>
            </a:r>
            <a:r>
              <a:rPr lang="sk-SK" b="1" dirty="0" smtClean="0">
                <a:solidFill>
                  <a:schemeClr val="bg1">
                    <a:lumMod val="50000"/>
                  </a:schemeClr>
                </a:solidFill>
              </a:rPr>
              <a:t>prevažuje nazeranie na Boha a jeho tajomstvá</a:t>
            </a:r>
          </a:p>
          <a:p>
            <a:pPr>
              <a:buNone/>
            </a:pPr>
            <a:r>
              <a:rPr lang="sk-SK" b="1" dirty="0" smtClean="0">
                <a:solidFill>
                  <a:schemeClr val="bg1">
                    <a:lumMod val="50000"/>
                  </a:schemeClr>
                </a:solidFill>
              </a:rPr>
              <a:t>„...primknutie mysľou i srdcom k Bohu.“ </a:t>
            </a:r>
            <a:r>
              <a:rPr lang="sk-SK" dirty="0" smtClean="0">
                <a:solidFill>
                  <a:schemeClr val="bg1">
                    <a:lumMod val="50000"/>
                  </a:schemeClr>
                </a:solidFill>
              </a:rPr>
              <a:t>(PC 5; KKC 2561) </a:t>
            </a:r>
            <a:endParaRPr lang="sk-SK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70EFE-A878-4E91-8084-F27EBA1B3AE1}" type="slidenum">
              <a:rPr lang="sk-SK" smtClean="0"/>
              <a:pPr/>
              <a:t>11</a:t>
            </a:fld>
            <a:endParaRPr lang="sk-SK"/>
          </a:p>
        </p:txBody>
      </p:sp>
      <p:pic>
        <p:nvPicPr>
          <p:cNvPr id="11" name="Picture 16" descr="En Karem - franciscan Visitation Celebration 310506 by Clau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844824"/>
            <a:ext cx="4746347" cy="3559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7" name="Picture 3" descr="D:\My Documents\AKADEMICKE\prezentacia 120110-FAUSTI-Lk\christian mediati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484784"/>
            <a:ext cx="3812891" cy="4608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9606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6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0"/>
                            </p:stCondLst>
                            <p:childTnLst>
                              <p:par>
                                <p:cTn id="7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500"/>
                            </p:stCondLst>
                            <p:childTnLst>
                              <p:par>
                                <p:cTn id="8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3" grpId="0" build="p"/>
      <p:bldP spid="9" grpId="0" build="p"/>
      <p:bldP spid="10" grpId="0" build="p"/>
      <p:bldP spid="10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aoblený obdĺžnik 9"/>
          <p:cNvSpPr/>
          <p:nvPr/>
        </p:nvSpPr>
        <p:spPr>
          <a:xfrm>
            <a:off x="971600" y="2185594"/>
            <a:ext cx="3960440" cy="1963486"/>
          </a:xfrm>
          <a:prstGeom prst="roundRect">
            <a:avLst/>
          </a:prstGeom>
          <a:solidFill>
            <a:srgbClr val="92D050">
              <a:alpha val="6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43192" cy="756002"/>
          </a:xfrm>
        </p:spPr>
        <p:txBody>
          <a:bodyPr/>
          <a:lstStyle/>
          <a:p>
            <a:pPr algn="ctr"/>
            <a:r>
              <a:rPr lang="sk-SK" sz="2400" dirty="0" smtClean="0"/>
              <a:t>Porovnanie LD s rozjímaním </a:t>
            </a:r>
            <a:endParaRPr lang="sk-SK" sz="2400" dirty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1403648" y="1196752"/>
            <a:ext cx="3515824" cy="1015778"/>
          </a:xfrm>
        </p:spPr>
        <p:txBody>
          <a:bodyPr>
            <a:normAutofit/>
          </a:bodyPr>
          <a:lstStyle/>
          <a:p>
            <a:r>
              <a:rPr lang="sk-SK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</a:t>
            </a:r>
            <a:r>
              <a:rPr lang="sk-SK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divina</a:t>
            </a:r>
          </a:p>
          <a:p>
            <a:r>
              <a:rPr lang="sk-SK" sz="1900" dirty="0" smtClean="0"/>
              <a:t>    (</a:t>
            </a:r>
            <a:r>
              <a:rPr lang="sk-SK" sz="1900" i="1" dirty="0" smtClean="0"/>
              <a:t>LEN</a:t>
            </a:r>
            <a:r>
              <a:rPr lang="sk-SK" sz="1900" dirty="0" smtClean="0"/>
              <a:t> Božie Slovo)</a:t>
            </a:r>
            <a:endParaRPr lang="sk-SK" sz="1900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76072" indent="-457200">
              <a:buNone/>
            </a:pPr>
            <a:r>
              <a:rPr lang="sk-SK" b="1" dirty="0" smtClean="0">
                <a:solidFill>
                  <a:srgbClr val="173925"/>
                </a:solidFill>
              </a:rPr>
              <a:t>1. </a:t>
            </a:r>
            <a:r>
              <a:rPr lang="sk-SK" b="1" i="1" dirty="0" err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b="1" dirty="0" smtClean="0"/>
              <a:t>(35%)</a:t>
            </a:r>
            <a:endParaRPr lang="sk-SK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sk-SK" b="1" dirty="0" smtClean="0"/>
              <a:t>Čítanie</a:t>
            </a:r>
          </a:p>
          <a:p>
            <a:pPr lvl="1"/>
            <a:endParaRPr lang="sk-SK" dirty="0" smtClean="0"/>
          </a:p>
          <a:p>
            <a:pPr>
              <a:buNone/>
            </a:pPr>
            <a:r>
              <a:rPr lang="sk-SK" b="1" dirty="0" smtClean="0"/>
              <a:t>2.</a:t>
            </a:r>
            <a:r>
              <a:rPr lang="sk-SK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b="1" i="1" dirty="0" err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Meditatio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k-SK" b="1" dirty="0" smtClean="0"/>
              <a:t>(40%)</a:t>
            </a:r>
            <a:endParaRPr lang="sk-SK" b="1" dirty="0" smtClean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sk-SK" b="1" dirty="0" smtClean="0"/>
              <a:t>Meditácia  / rozjímanie</a:t>
            </a:r>
          </a:p>
          <a:p>
            <a:pPr lvl="1"/>
            <a:endParaRPr lang="sk-SK" dirty="0" smtClean="0"/>
          </a:p>
          <a:p>
            <a:pPr>
              <a:buNone/>
            </a:pPr>
            <a:r>
              <a:rPr lang="sk-SK" b="1" dirty="0" smtClean="0"/>
              <a:t>3. </a:t>
            </a:r>
            <a:r>
              <a:rPr lang="sk-SK" b="1" i="1" dirty="0" err="1" smtClean="0">
                <a:solidFill>
                  <a:srgbClr val="00CC00"/>
                </a:solidFill>
              </a:rPr>
              <a:t>Oratio</a:t>
            </a:r>
            <a:r>
              <a:rPr lang="sk-SK" dirty="0" smtClean="0"/>
              <a:t> (10%)</a:t>
            </a:r>
          </a:p>
          <a:p>
            <a:pPr lvl="1"/>
            <a:r>
              <a:rPr lang="sk-SK" b="1" dirty="0" smtClean="0"/>
              <a:t>Modlitba </a:t>
            </a:r>
          </a:p>
          <a:p>
            <a:pPr lvl="1"/>
            <a:endParaRPr lang="sk-SK" dirty="0" smtClean="0"/>
          </a:p>
          <a:p>
            <a:pPr>
              <a:buNone/>
            </a:pPr>
            <a:r>
              <a:rPr lang="sk-SK" b="1" dirty="0" smtClean="0"/>
              <a:t>4. </a:t>
            </a:r>
            <a:r>
              <a:rPr lang="sk-SK" b="1" i="1" dirty="0" err="1" smtClean="0">
                <a:solidFill>
                  <a:srgbClr val="00CC00"/>
                </a:solidFill>
              </a:rPr>
              <a:t>Contemplatio</a:t>
            </a:r>
            <a:r>
              <a:rPr lang="sk-SK" dirty="0" smtClean="0"/>
              <a:t> (15%)</a:t>
            </a:r>
          </a:p>
          <a:p>
            <a:pPr lvl="1"/>
            <a:r>
              <a:rPr lang="sk-SK" b="1" dirty="0" smtClean="0"/>
              <a:t>Kontemplácia </a:t>
            </a:r>
            <a:endParaRPr lang="sk-SK" b="1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076056" y="1196752"/>
            <a:ext cx="3528392" cy="988842"/>
          </a:xfrm>
        </p:spPr>
        <p:txBody>
          <a:bodyPr>
            <a:normAutofit fontScale="92500"/>
          </a:bodyPr>
          <a:lstStyle/>
          <a:p>
            <a:r>
              <a:rPr lang="sk-SK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Rozjímanie </a:t>
            </a:r>
          </a:p>
          <a:p>
            <a:r>
              <a:rPr lang="sk-SK" sz="2100" dirty="0" smtClean="0"/>
              <a:t>(</a:t>
            </a:r>
            <a:r>
              <a:rPr lang="sk-SK" sz="2100" i="1" dirty="0" smtClean="0"/>
              <a:t>Najmä</a:t>
            </a:r>
            <a:r>
              <a:rPr lang="sk-SK" sz="2100" dirty="0" smtClean="0"/>
              <a:t> Božie slovo)</a:t>
            </a:r>
            <a:endParaRPr lang="sk-SK" sz="2100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Čítanie textu (10%)</a:t>
            </a:r>
          </a:p>
          <a:p>
            <a:pPr lvl="1"/>
            <a:r>
              <a:rPr lang="sk-SK" dirty="0" smtClean="0"/>
              <a:t>= 1. LD – bleskové čítanie</a:t>
            </a:r>
          </a:p>
          <a:p>
            <a:pPr lvl="1"/>
            <a:endParaRPr lang="sk-SK" dirty="0" smtClean="0"/>
          </a:p>
          <a:p>
            <a:r>
              <a:rPr lang="sk-SK" b="1" dirty="0" smtClean="0"/>
              <a:t>Rozmýšľanie (70%)</a:t>
            </a:r>
          </a:p>
          <a:p>
            <a:pPr lvl="1"/>
            <a:r>
              <a:rPr lang="sk-SK" dirty="0" smtClean="0"/>
              <a:t>= 2. LD</a:t>
            </a:r>
          </a:p>
          <a:p>
            <a:endParaRPr lang="sk-SK" dirty="0" smtClean="0"/>
          </a:p>
          <a:p>
            <a:r>
              <a:rPr lang="sk-SK" dirty="0" smtClean="0"/>
              <a:t>Reflexia, záver modlitba (20%)</a:t>
            </a:r>
          </a:p>
          <a:p>
            <a:pPr lvl="1"/>
            <a:r>
              <a:rPr lang="sk-SK" dirty="0" smtClean="0"/>
              <a:t>= 3. – 4. LD</a:t>
            </a:r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6607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build="p"/>
      <p:bldP spid="4" grpId="0" build="p"/>
      <p:bldP spid="5" grpId="0" build="p"/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sk-SK" altLang="sk-SK" b="1" i="1"/>
              <a:t>Lectio divina </a:t>
            </a:r>
            <a:r>
              <a:rPr lang="sk-SK" altLang="sk-SK"/>
              <a:t>v skupine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458200" cy="5791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sk-SK" altLang="sk-SK" sz="3600" dirty="0"/>
              <a:t>- </a:t>
            </a:r>
            <a:r>
              <a:rPr lang="sk-SK" altLang="sk-SK" sz="2800" b="1" i="1" dirty="0">
                <a:solidFill>
                  <a:srgbClr val="CC0000"/>
                </a:solidFill>
              </a:rPr>
              <a:t>Úvodná modlitba </a:t>
            </a:r>
            <a:endParaRPr lang="sk-SK" altLang="sk-SK" sz="2800" dirty="0"/>
          </a:p>
          <a:p>
            <a:pPr>
              <a:buFontTx/>
              <a:buNone/>
            </a:pPr>
            <a:r>
              <a:rPr lang="sk-SK" altLang="sk-SK" sz="2800" b="1" i="1" dirty="0"/>
              <a:t>1) </a:t>
            </a:r>
            <a:r>
              <a:rPr lang="sk-SK" altLang="sk-SK" sz="2800" b="1" i="1" dirty="0" err="1"/>
              <a:t>Lectio</a:t>
            </a:r>
            <a:r>
              <a:rPr lang="sk-SK" altLang="sk-SK" sz="2800" dirty="0"/>
              <a:t> (čítanie a </a:t>
            </a:r>
            <a:r>
              <a:rPr lang="sk-SK" altLang="sk-SK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rozbor state)</a:t>
            </a:r>
            <a:r>
              <a:rPr lang="sk-SK" altLang="sk-SK" sz="2800" dirty="0"/>
              <a:t> v </a:t>
            </a:r>
            <a:r>
              <a:rPr lang="sk-SK" altLang="sk-SK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spoločnej miestnosti</a:t>
            </a:r>
          </a:p>
          <a:p>
            <a:pPr>
              <a:buFontTx/>
              <a:buNone/>
            </a:pPr>
            <a:endParaRPr lang="sk-SK" altLang="sk-SK" sz="1000" b="1" i="1" dirty="0" smtClean="0"/>
          </a:p>
          <a:p>
            <a:pPr>
              <a:buFontTx/>
              <a:buNone/>
            </a:pPr>
            <a:r>
              <a:rPr lang="sk-SK" altLang="sk-SK" sz="2800" b="1" i="1" dirty="0" smtClean="0"/>
              <a:t>2</a:t>
            </a:r>
            <a:r>
              <a:rPr lang="sk-SK" altLang="sk-SK" sz="2800" b="1" i="1" dirty="0"/>
              <a:t>) </a:t>
            </a:r>
            <a:r>
              <a:rPr lang="sk-SK" altLang="sk-SK" sz="2800" b="1" i="1" dirty="0" err="1"/>
              <a:t>Meditatio</a:t>
            </a:r>
            <a:r>
              <a:rPr lang="sk-SK" altLang="sk-SK" sz="2800" dirty="0"/>
              <a:t> a </a:t>
            </a:r>
            <a:r>
              <a:rPr lang="sk-SK" altLang="sk-SK" sz="2800" b="1" i="1" dirty="0" err="1"/>
              <a:t>oratio</a:t>
            </a:r>
            <a:r>
              <a:rPr lang="sk-SK" altLang="sk-SK" sz="2800" dirty="0"/>
              <a:t> v </a:t>
            </a:r>
            <a:r>
              <a:rPr lang="sk-SK" altLang="sk-SK" sz="2800" b="1" dirty="0">
                <a:solidFill>
                  <a:srgbClr val="CC0000"/>
                </a:solidFill>
              </a:rPr>
              <a:t>kaplnke</a:t>
            </a:r>
            <a:r>
              <a:rPr lang="sk-SK" altLang="sk-SK" sz="2800" dirty="0"/>
              <a:t> (kde je text veľkým písmom dostupný na tabuli, resp. na </a:t>
            </a:r>
            <a:r>
              <a:rPr lang="sk-SK" altLang="sk-SK" sz="2800" dirty="0" err="1"/>
              <a:t>dataprojektore</a:t>
            </a:r>
            <a:r>
              <a:rPr lang="sk-SK" altLang="sk-SK" sz="2800" dirty="0"/>
              <a:t> alebo každý má svoje Písmo).</a:t>
            </a:r>
          </a:p>
          <a:p>
            <a:pPr>
              <a:buFontTx/>
              <a:buNone/>
            </a:pPr>
            <a:endParaRPr lang="sk-SK" altLang="sk-SK" sz="1200" b="1" dirty="0" smtClean="0"/>
          </a:p>
          <a:p>
            <a:pPr>
              <a:buFontTx/>
              <a:buNone/>
            </a:pPr>
            <a:r>
              <a:rPr lang="sk-SK" altLang="sk-SK" sz="2800" b="1" dirty="0" smtClean="0"/>
              <a:t>3</a:t>
            </a:r>
            <a:r>
              <a:rPr lang="sk-SK" altLang="sk-SK" sz="2800" b="1" dirty="0"/>
              <a:t>) </a:t>
            </a:r>
            <a:r>
              <a:rPr lang="sk-SK" altLang="sk-SK" sz="2800" b="1" i="1" dirty="0" err="1"/>
              <a:t>Zdielanie</a:t>
            </a:r>
            <a:r>
              <a:rPr lang="sk-SK" altLang="sk-SK" sz="2800" dirty="0"/>
              <a:t> v skupine v </a:t>
            </a:r>
            <a:r>
              <a:rPr lang="sk-SK" altLang="sk-SK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spol. </a:t>
            </a:r>
            <a:r>
              <a:rPr lang="sk-SK" altLang="sk-SK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miestnosti</a:t>
            </a:r>
            <a:endParaRPr lang="sk-SK" altLang="sk-SK" sz="2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Tx/>
              <a:buNone/>
            </a:pPr>
            <a:r>
              <a:rPr lang="sk-SK" altLang="sk-SK" sz="2800" dirty="0"/>
              <a:t>- </a:t>
            </a:r>
            <a:r>
              <a:rPr lang="sk-SK" altLang="sk-SK" sz="2800" b="1" i="1" dirty="0">
                <a:solidFill>
                  <a:srgbClr val="CC0000"/>
                </a:solidFill>
              </a:rPr>
              <a:t>Záverečná modlitba</a:t>
            </a:r>
          </a:p>
        </p:txBody>
      </p:sp>
    </p:spTree>
    <p:extLst>
      <p:ext uri="{BB962C8B-B14F-4D97-AF65-F5344CB8AC3E}">
        <p14:creationId xmlns:p14="http://schemas.microsoft.com/office/powerpoint/2010/main" val="26558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900018"/>
          </a:xfrm>
        </p:spPr>
        <p:txBody>
          <a:bodyPr>
            <a:normAutofit/>
          </a:bodyPr>
          <a:lstStyle/>
          <a:p>
            <a:pPr algn="ctr"/>
            <a:r>
              <a:rPr lang="sk-SK" dirty="0" smtClean="0"/>
              <a:t>Iný spôsob LD v skupine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733256"/>
          </a:xfrm>
        </p:spPr>
        <p:txBody>
          <a:bodyPr>
            <a:normAutofit fontScale="92500" lnSpcReduction="10000"/>
          </a:bodyPr>
          <a:lstStyle/>
          <a:p>
            <a:r>
              <a:rPr lang="sk-SK" dirty="0" smtClean="0"/>
              <a:t>Tento spôsob </a:t>
            </a:r>
            <a:r>
              <a:rPr lang="sk-SK" i="1" dirty="0" err="1" smtClean="0"/>
              <a:t>Lectio</a:t>
            </a:r>
            <a:r>
              <a:rPr lang="sk-SK" i="1" dirty="0" smtClean="0"/>
              <a:t> </a:t>
            </a:r>
            <a:r>
              <a:rPr lang="sk-SK" i="1" dirty="0"/>
              <a:t>divina</a:t>
            </a:r>
            <a:r>
              <a:rPr lang="sk-SK" dirty="0"/>
              <a:t> </a:t>
            </a:r>
            <a:r>
              <a:rPr lang="sk-SK" dirty="0" smtClean="0"/>
              <a:t>sa dobre robí v skupine </a:t>
            </a:r>
            <a:r>
              <a:rPr lang="sk-SK" dirty="0" smtClean="0">
                <a:solidFill>
                  <a:srgbClr val="C00000"/>
                </a:solidFill>
              </a:rPr>
              <a:t>4-8 ľudí</a:t>
            </a:r>
            <a:r>
              <a:rPr lang="sk-SK" dirty="0" smtClean="0"/>
              <a:t>. Vedúci </a:t>
            </a:r>
            <a:r>
              <a:rPr lang="sk-SK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skupiny</a:t>
            </a:r>
            <a:r>
              <a:rPr lang="sk-SK" dirty="0" smtClean="0"/>
              <a:t> koordinuje priebeh a uľahčuje </a:t>
            </a:r>
            <a:r>
              <a:rPr lang="sk-SK" dirty="0" err="1" smtClean="0"/>
              <a:t>zdielanie</a:t>
            </a:r>
            <a:r>
              <a:rPr lang="sk-SK" dirty="0" smtClean="0"/>
              <a:t>. Vybraný</a:t>
            </a:r>
            <a:r>
              <a:rPr lang="sk-SK" dirty="0" smtClean="0">
                <a:solidFill>
                  <a:srgbClr val="C00000"/>
                </a:solidFill>
              </a:rPr>
              <a:t> text Písma zo SZ alebo NZ je čítaný 3 krát</a:t>
            </a:r>
            <a:r>
              <a:rPr lang="sk-SK" dirty="0" smtClean="0"/>
              <a:t>, po každom čítaní nasleduje ticho a potom príležitosť pre každého člena podeliť sa o ovocie jeho </a:t>
            </a:r>
            <a:r>
              <a:rPr lang="sk-SK" i="1" dirty="0" err="1"/>
              <a:t>lectio</a:t>
            </a:r>
            <a:r>
              <a:rPr lang="sk-SK" i="1" dirty="0"/>
              <a:t>.</a:t>
            </a:r>
            <a:r>
              <a:rPr lang="sk-SK" dirty="0"/>
              <a:t> </a:t>
            </a:r>
          </a:p>
          <a:p>
            <a:r>
              <a:rPr lang="sk-SK" dirty="0" smtClean="0">
                <a:solidFill>
                  <a:srgbClr val="C00000"/>
                </a:solidFill>
              </a:rPr>
              <a:t>Prvé čítanie</a:t>
            </a:r>
            <a:r>
              <a:rPr lang="sk-SK" dirty="0" smtClean="0"/>
              <a:t> (text sa vskutku prečíta dva krát za sebou) má za </a:t>
            </a:r>
            <a:r>
              <a:rPr lang="sk-SK" dirty="0" smtClean="0">
                <a:solidFill>
                  <a:srgbClr val="002060"/>
                </a:solidFill>
              </a:rPr>
              <a:t>úlohu „zachytiť slovo alebo vetu“, ktoré sa dotýkajú srdca</a:t>
            </a:r>
            <a:r>
              <a:rPr lang="sk-SK" dirty="0" smtClean="0"/>
              <a:t>. Keď je slovo alebo veta nájdená, v tichu si ich človek osvojí, tým že si ich opakuje a uvažuje o nich. Po chvíli ticha sa každý podelí o slovo či vetu, ktorá sa ho dotkla. </a:t>
            </a:r>
            <a:endParaRPr lang="sk-SK" dirty="0"/>
          </a:p>
          <a:p>
            <a:r>
              <a:rPr lang="sk-SK" dirty="0" smtClean="0">
                <a:solidFill>
                  <a:srgbClr val="C00000"/>
                </a:solidFill>
              </a:rPr>
              <a:t>Druhé čítanie</a:t>
            </a:r>
            <a:r>
              <a:rPr lang="sk-SK" dirty="0" smtClean="0"/>
              <a:t> (číta žena, ak čítal prvý raz muž, alebo opačne) má </a:t>
            </a:r>
            <a:r>
              <a:rPr lang="sk-SK" dirty="0">
                <a:solidFill>
                  <a:srgbClr val="002060"/>
                </a:solidFill>
              </a:rPr>
              <a:t>z</a:t>
            </a:r>
            <a:r>
              <a:rPr lang="sk-SK" dirty="0" smtClean="0">
                <a:solidFill>
                  <a:srgbClr val="002060"/>
                </a:solidFill>
              </a:rPr>
              <a:t>a cieľ „počúvať“ alebo „uvidieť” Pána v texte</a:t>
            </a:r>
            <a:r>
              <a:rPr lang="sk-SK" dirty="0" smtClean="0"/>
              <a:t>. Každý v tichu zvažuje slovo, ktoré sa ho dotklo a </a:t>
            </a:r>
            <a:r>
              <a:rPr lang="sk-SK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pýta sa v čom konkrétne sa ho slovo dotýka</a:t>
            </a:r>
            <a:r>
              <a:rPr lang="sk-SK" dirty="0" smtClean="0"/>
              <a:t> v každodennom živote. (Ako sa Pán týmto slovom dotýka jeho existencie či života?) Potom sa po chvíli ticha každý člen stručne podelí o to, čo „počul“ alebo „videl“ cez toto slovo vo svojom živote.</a:t>
            </a:r>
            <a:endParaRPr lang="sk-SK" dirty="0"/>
          </a:p>
          <a:p>
            <a:r>
              <a:rPr lang="sk-SK" dirty="0" smtClean="0">
                <a:solidFill>
                  <a:srgbClr val="C00000"/>
                </a:solidFill>
              </a:rPr>
              <a:t>Tretie a posledné čítanie</a:t>
            </a:r>
            <a:r>
              <a:rPr lang="sk-SK" dirty="0" smtClean="0"/>
              <a:t> má </a:t>
            </a:r>
            <a:r>
              <a:rPr lang="sk-SK" dirty="0">
                <a:solidFill>
                  <a:srgbClr val="002060"/>
                </a:solidFill>
              </a:rPr>
              <a:t>z</a:t>
            </a:r>
            <a:r>
              <a:rPr lang="sk-SK" dirty="0" smtClean="0">
                <a:solidFill>
                  <a:srgbClr val="002060"/>
                </a:solidFill>
              </a:rPr>
              <a:t>a cieľ </a:t>
            </a:r>
            <a:r>
              <a:rPr lang="sk-SK" dirty="0">
                <a:solidFill>
                  <a:srgbClr val="002060"/>
                </a:solidFill>
              </a:rPr>
              <a:t>z</a:t>
            </a:r>
            <a:r>
              <a:rPr lang="sk-SK" dirty="0" smtClean="0">
                <a:solidFill>
                  <a:srgbClr val="002060"/>
                </a:solidFill>
              </a:rPr>
              <a:t>akúsiť Pána, ktorý nás „volá“ ku </a:t>
            </a:r>
            <a:r>
              <a:rPr lang="sk-SK" i="1" dirty="0" smtClean="0">
                <a:solidFill>
                  <a:srgbClr val="002060"/>
                </a:solidFill>
              </a:rPr>
              <a:t>konaniu </a:t>
            </a:r>
            <a:r>
              <a:rPr lang="sk-SK" dirty="0" smtClean="0">
                <a:solidFill>
                  <a:srgbClr val="002060"/>
                </a:solidFill>
              </a:rPr>
              <a:t>a </a:t>
            </a:r>
            <a:r>
              <a:rPr lang="sk-SK" i="1" dirty="0" smtClean="0">
                <a:solidFill>
                  <a:srgbClr val="002060"/>
                </a:solidFill>
              </a:rPr>
              <a:t>bytiu</a:t>
            </a:r>
            <a:r>
              <a:rPr lang="sk-SK" dirty="0" smtClean="0">
                <a:solidFill>
                  <a:srgbClr val="002060"/>
                </a:solidFill>
              </a:rPr>
              <a:t>.</a:t>
            </a:r>
            <a:r>
              <a:rPr lang="sk-SK" dirty="0" smtClean="0"/>
              <a:t> </a:t>
            </a:r>
            <a:r>
              <a:rPr lang="sk-SK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Členovia sa pýtajú seba samých, k akému konaniu ich Pán povoláva alebo akými sa majú</a:t>
            </a:r>
            <a:r>
              <a:rPr lang="sk-SK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stať</a:t>
            </a:r>
            <a:r>
              <a:rPr lang="sk-SK" i="1" dirty="0" smtClean="0"/>
              <a:t> v najbližšom </a:t>
            </a:r>
            <a:r>
              <a:rPr lang="sk-SK" dirty="0" smtClean="0"/>
              <a:t>čase</a:t>
            </a:r>
            <a:r>
              <a:rPr lang="sk-SK" i="1" dirty="0" smtClean="0"/>
              <a:t> alebo v týždni</a:t>
            </a:r>
            <a:r>
              <a:rPr lang="sk-SK" dirty="0" smtClean="0"/>
              <a:t>. Po chvíli ticha sa </a:t>
            </a:r>
            <a:r>
              <a:rPr lang="sk-SK" dirty="0" err="1" smtClean="0"/>
              <a:t>zdieľajú</a:t>
            </a:r>
            <a:r>
              <a:rPr lang="sk-SK" dirty="0" smtClean="0"/>
              <a:t> posledný raz; a celé sa to zavŕši </a:t>
            </a:r>
            <a:r>
              <a:rPr lang="sk-SK" dirty="0" smtClean="0">
                <a:solidFill>
                  <a:srgbClr val="FF0000"/>
                </a:solidFill>
              </a:rPr>
              <a:t>modlitbou každej osoby za osobu, ktorá je po jej pravici. </a:t>
            </a:r>
            <a:endParaRPr lang="sk-SK" dirty="0">
              <a:solidFill>
                <a:srgbClr val="FF0000"/>
              </a:solidFill>
            </a:endParaRP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3927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3520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k-SK" altLang="sk-SK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 altLang="sk-SK"/>
          </a:p>
        </p:txBody>
      </p:sp>
      <p:pic>
        <p:nvPicPr>
          <p:cNvPr id="11268" name="Picture 4" descr="C:\Documents and Settings\Jozef Jančovič\Plocha\Obrázky\divy sveta\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411760" y="685800"/>
            <a:ext cx="4464496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endParaRPr lang="sk-SK" altLang="sk-SK" sz="2800" b="1" dirty="0">
              <a:solidFill>
                <a:schemeClr val="bg1"/>
              </a:solidFill>
            </a:endParaRPr>
          </a:p>
          <a:p>
            <a:pPr algn="ctr"/>
            <a:r>
              <a:rPr lang="sk-SK" altLang="sk-SK" sz="3200" b="1" i="1" dirty="0" smtClean="0">
                <a:solidFill>
                  <a:schemeClr val="bg1"/>
                </a:solidFill>
              </a:rPr>
              <a:t>Ísť slobodne </a:t>
            </a:r>
            <a:r>
              <a:rPr lang="sk-SK" altLang="sk-SK" sz="3200" b="1" i="1" dirty="0">
                <a:solidFill>
                  <a:schemeClr val="bg1"/>
                </a:solidFill>
              </a:rPr>
              <a:t>za </a:t>
            </a:r>
            <a:r>
              <a:rPr lang="sk-SK" altLang="sk-SK" sz="3200" b="1" i="1" dirty="0" smtClean="0">
                <a:solidFill>
                  <a:schemeClr val="bg1"/>
                </a:solidFill>
              </a:rPr>
              <a:t>Ježišom ako </a:t>
            </a:r>
            <a:r>
              <a:rPr lang="sk-SK" altLang="sk-SK" sz="3200" b="1" i="1" dirty="0" err="1" smtClean="0">
                <a:solidFill>
                  <a:schemeClr val="bg1"/>
                </a:solidFill>
              </a:rPr>
              <a:t>Bartimej</a:t>
            </a:r>
            <a:endParaRPr lang="sk-SK" altLang="sk-SK" sz="3200" b="1" i="1" dirty="0" smtClean="0">
              <a:solidFill>
                <a:schemeClr val="bg1"/>
              </a:solidFill>
            </a:endParaRPr>
          </a:p>
          <a:p>
            <a:pPr algn="ctr"/>
            <a:r>
              <a:rPr lang="sk-SK" altLang="sk-SK" sz="3200" b="1" dirty="0" smtClean="0">
                <a:solidFill>
                  <a:schemeClr val="bg1"/>
                </a:solidFill>
              </a:rPr>
              <a:t>(</a:t>
            </a:r>
            <a:r>
              <a:rPr lang="sk-SK" altLang="sk-SK" sz="3200" b="1" dirty="0" err="1" smtClean="0">
                <a:solidFill>
                  <a:schemeClr val="bg1"/>
                </a:solidFill>
              </a:rPr>
              <a:t>Lectio</a:t>
            </a:r>
            <a:r>
              <a:rPr lang="sk-SK" altLang="sk-SK" sz="3200" b="1" dirty="0" smtClean="0">
                <a:solidFill>
                  <a:schemeClr val="bg1"/>
                </a:solidFill>
              </a:rPr>
              <a:t> divina </a:t>
            </a:r>
          </a:p>
          <a:p>
            <a:pPr algn="ctr"/>
            <a:r>
              <a:rPr lang="sk-SK" altLang="sk-SK" sz="3200" b="1" dirty="0" err="1" smtClean="0">
                <a:solidFill>
                  <a:schemeClr val="bg1"/>
                </a:solidFill>
              </a:rPr>
              <a:t>Mk</a:t>
            </a:r>
            <a:r>
              <a:rPr lang="sk-SK" altLang="sk-SK" sz="3200" b="1" dirty="0" smtClean="0">
                <a:solidFill>
                  <a:schemeClr val="bg1"/>
                </a:solidFill>
              </a:rPr>
              <a:t> 10,46-52)</a:t>
            </a:r>
            <a:endParaRPr lang="sk-SK" altLang="sk-SK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551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679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49263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sk-SK" sz="2000" b="1" dirty="0">
                <a:cs typeface="Times New Roman" pitchFamily="18" charset="0"/>
              </a:rPr>
              <a:t>Zázrak uzdravenia slepého</a:t>
            </a:r>
            <a:r>
              <a:rPr lang="sk-SK" altLang="sk-SK" sz="2000" b="1" dirty="0"/>
              <a:t> </a:t>
            </a:r>
            <a:r>
              <a:rPr lang="sk-SK" altLang="sk-SK" sz="2000" b="1" dirty="0" err="1"/>
              <a:t>Bartimeja</a:t>
            </a:r>
            <a:r>
              <a:rPr lang="sk-SK" altLang="sk-SK" sz="2000" b="1" dirty="0">
                <a:cs typeface="Times New Roman" pitchFamily="18" charset="0"/>
              </a:rPr>
              <a:t> z Jericha (</a:t>
            </a:r>
            <a:r>
              <a:rPr lang="sk-SK" altLang="sk-SK" sz="2000" b="1" dirty="0" err="1">
                <a:cs typeface="Times New Roman" pitchFamily="18" charset="0"/>
              </a:rPr>
              <a:t>Mk</a:t>
            </a:r>
            <a:r>
              <a:rPr lang="sk-SK" altLang="sk-SK" sz="2000" b="1" dirty="0">
                <a:cs typeface="Times New Roman" pitchFamily="18" charset="0"/>
              </a:rPr>
              <a:t> 10, 46 – 52)</a:t>
            </a:r>
          </a:p>
          <a:p>
            <a:pPr algn="just"/>
            <a:endParaRPr lang="sk-SK" altLang="sk-SK" sz="2000" dirty="0"/>
          </a:p>
          <a:p>
            <a:pPr algn="just"/>
            <a:r>
              <a:rPr lang="sk-SK" altLang="sk-SK" sz="2100" dirty="0">
                <a:cs typeface="Times New Roman" pitchFamily="18" charset="0"/>
              </a:rPr>
              <a:t>Prišli do Jericha. A keď so svojimi učeníkmi </a:t>
            </a:r>
            <a:endParaRPr lang="sk-SK" altLang="sk-SK" sz="2100" dirty="0"/>
          </a:p>
          <a:p>
            <a:pPr algn="just"/>
            <a:r>
              <a:rPr lang="sk-SK" altLang="sk-SK" sz="2100" dirty="0">
                <a:cs typeface="Times New Roman" pitchFamily="18" charset="0"/>
              </a:rPr>
              <a:t>a s veľkým zástupom z Jericha odchádzal,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slepý žobrák </a:t>
            </a:r>
            <a:r>
              <a:rPr lang="sk-SK" altLang="sk-SK" sz="2100" dirty="0" err="1">
                <a:cs typeface="Times New Roman" pitchFamily="18" charset="0"/>
              </a:rPr>
              <a:t>Bartimej</a:t>
            </a:r>
            <a:r>
              <a:rPr lang="sk-SK" altLang="sk-SK" sz="2100" dirty="0">
                <a:cs typeface="Times New Roman" pitchFamily="18" charset="0"/>
              </a:rPr>
              <a:t>, </a:t>
            </a:r>
            <a:r>
              <a:rPr lang="sk-SK" altLang="sk-SK" sz="2100" dirty="0" err="1">
                <a:cs typeface="Times New Roman" pitchFamily="18" charset="0"/>
              </a:rPr>
              <a:t>Timejov</a:t>
            </a:r>
            <a:r>
              <a:rPr lang="sk-SK" altLang="sk-SK" sz="2100" dirty="0">
                <a:cs typeface="Times New Roman" pitchFamily="18" charset="0"/>
              </a:rPr>
              <a:t> syn, </a:t>
            </a:r>
            <a:r>
              <a:rPr lang="sk-SK" altLang="sk-SK" sz="2100" dirty="0"/>
              <a:t>                   </a:t>
            </a:r>
            <a:r>
              <a:rPr lang="sk-SK" altLang="sk-SK" sz="21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sk-SK" altLang="sk-SK" sz="2100" b="1" i="1" dirty="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SEDEL</a:t>
            </a:r>
            <a:r>
              <a:rPr lang="sk-SK" altLang="sk-SK" sz="2100" i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sk-SK" altLang="sk-SK" sz="21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PRI CESTE</a:t>
            </a:r>
            <a:r>
              <a:rPr lang="sk-SK" altLang="sk-SK" sz="21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Keď počul, že je to Ježiš Nazaretský, začal kričať: 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„</a:t>
            </a:r>
            <a:r>
              <a:rPr lang="sk-SK" altLang="sk-SK" sz="2100" b="1" dirty="0">
                <a:solidFill>
                  <a:srgbClr val="FF9900"/>
                </a:solidFill>
                <a:cs typeface="Times New Roman" pitchFamily="18" charset="0"/>
              </a:rPr>
              <a:t>Ježišu, syn Dávidov</a:t>
            </a:r>
            <a:r>
              <a:rPr lang="sk-SK" altLang="sk-SK" sz="2100" b="1" dirty="0">
                <a:cs typeface="Times New Roman" pitchFamily="18" charset="0"/>
              </a:rPr>
              <a:t>, zmiluj sa nado mnou</a:t>
            </a:r>
            <a:r>
              <a:rPr lang="sk-SK" altLang="sk-SK" sz="2100" dirty="0">
                <a:cs typeface="Times New Roman" pitchFamily="18" charset="0"/>
              </a:rPr>
              <a:t>!“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Mnohí ho okríkali, aby mlčal; ale on ešte väčšmi kričal: </a:t>
            </a:r>
          </a:p>
          <a:p>
            <a:pPr algn="just" eaLnBrk="0" hangingPunct="0"/>
            <a:r>
              <a:rPr lang="sk-SK" altLang="sk-SK" sz="2100" b="1" dirty="0"/>
              <a:t>	</a:t>
            </a:r>
            <a:r>
              <a:rPr lang="sk-SK" altLang="sk-SK" sz="2100" b="1" dirty="0">
                <a:cs typeface="Times New Roman" pitchFamily="18" charset="0"/>
              </a:rPr>
              <a:t>„</a:t>
            </a:r>
            <a:r>
              <a:rPr lang="sk-SK" altLang="sk-SK" sz="2100" b="1" dirty="0">
                <a:solidFill>
                  <a:srgbClr val="FF9900"/>
                </a:solidFill>
                <a:cs typeface="Times New Roman" pitchFamily="18" charset="0"/>
              </a:rPr>
              <a:t>Syn Dávidov</a:t>
            </a:r>
            <a:r>
              <a:rPr lang="sk-SK" altLang="sk-SK" sz="2100" b="1" dirty="0">
                <a:cs typeface="Times New Roman" pitchFamily="18" charset="0"/>
              </a:rPr>
              <a:t>, zmiluj sa nado mnou!“ </a:t>
            </a:r>
            <a:endParaRPr lang="sk-SK" altLang="sk-SK" sz="21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Ježiš zastal a povedal:</a:t>
            </a:r>
          </a:p>
          <a:p>
            <a:pPr algn="just" eaLnBrk="0" hangingPunct="0"/>
            <a:r>
              <a:rPr lang="sk-SK" altLang="sk-SK" sz="2100" i="1" dirty="0"/>
              <a:t>	</a:t>
            </a:r>
            <a:r>
              <a:rPr lang="sk-SK" altLang="sk-SK" sz="2100" i="1" u="sng" dirty="0">
                <a:cs typeface="Times New Roman" pitchFamily="18" charset="0"/>
              </a:rPr>
              <a:t>„Zavolajte ho!“</a:t>
            </a:r>
            <a:endParaRPr lang="sk-SK" altLang="sk-SK" sz="21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Zavolali slepca a vraveli mu:</a:t>
            </a:r>
          </a:p>
          <a:p>
            <a:pPr algn="just" eaLnBrk="0" hangingPunct="0"/>
            <a:r>
              <a:rPr lang="sk-SK" altLang="sk-SK" sz="2100" b="1" dirty="0"/>
              <a:t>		</a:t>
            </a:r>
            <a:r>
              <a:rPr lang="sk-SK" altLang="sk-SK" sz="2100" b="1" i="1" dirty="0">
                <a:latin typeface="Bookman Old Style" pitchFamily="18" charset="0"/>
                <a:cs typeface="Times New Roman" pitchFamily="18" charset="0"/>
              </a:rPr>
              <a:t>„Odvahu! Vstaň, volá ťa!</a:t>
            </a:r>
            <a:r>
              <a:rPr lang="sk-SK" altLang="sk-SK" sz="2100" b="1" dirty="0">
                <a:cs typeface="Times New Roman" pitchFamily="18" charset="0"/>
              </a:rPr>
              <a:t>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On odhodil plášť, vyskočil a šiel k Ježišovi. Ježiš mu povedal: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 </a:t>
            </a:r>
            <a:r>
              <a:rPr lang="sk-SK" altLang="sk-SK" sz="2100" u="sng" dirty="0">
                <a:cs typeface="Times New Roman" pitchFamily="18" charset="0"/>
              </a:rPr>
              <a:t>„</a:t>
            </a:r>
            <a:r>
              <a:rPr lang="sk-SK" altLang="sk-SK" sz="2100" i="1" u="sng" dirty="0">
                <a:cs typeface="Times New Roman" pitchFamily="18" charset="0"/>
              </a:rPr>
              <a:t>Čo chceš, aby som ti urobil</a:t>
            </a:r>
            <a:r>
              <a:rPr lang="sk-SK" altLang="sk-SK" sz="2100" u="sng" dirty="0">
                <a:cs typeface="Times New Roman" pitchFamily="18" charset="0"/>
              </a:rPr>
              <a:t>?“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Slepec mu odpovedal: </a:t>
            </a:r>
          </a:p>
          <a:p>
            <a:pPr algn="just" eaLnBrk="0" hangingPunct="0"/>
            <a:r>
              <a:rPr lang="sk-SK" altLang="sk-SK" sz="2100" b="1" dirty="0"/>
              <a:t>	</a:t>
            </a:r>
            <a:r>
              <a:rPr lang="sk-SK" altLang="sk-SK" sz="2100" b="1" dirty="0">
                <a:cs typeface="Times New Roman" pitchFamily="18" charset="0"/>
              </a:rPr>
              <a:t>„</a:t>
            </a:r>
            <a:r>
              <a:rPr lang="sk-SK" altLang="sk-SK" sz="2100" b="1" dirty="0" err="1">
                <a:solidFill>
                  <a:srgbClr val="FF9900"/>
                </a:solidFill>
                <a:cs typeface="Times New Roman" pitchFamily="18" charset="0"/>
              </a:rPr>
              <a:t>Rabbuni</a:t>
            </a:r>
            <a:r>
              <a:rPr lang="sk-SK" altLang="sk-SK" sz="2100" b="1" dirty="0">
                <a:cs typeface="Times New Roman" pitchFamily="18" charset="0"/>
              </a:rPr>
              <a:t>, aby som videl!“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A Ježiš mu povedal: 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„</a:t>
            </a:r>
            <a:r>
              <a:rPr lang="sk-SK" altLang="sk-SK" sz="2100" i="1" u="sng" dirty="0">
                <a:cs typeface="Times New Roman" pitchFamily="18" charset="0"/>
              </a:rPr>
              <a:t>Choď, tvoja viera ťa zachránila</a:t>
            </a:r>
            <a:r>
              <a:rPr lang="sk-SK" altLang="sk-SK" sz="2100" u="sng" dirty="0">
                <a:cs typeface="Times New Roman" pitchFamily="18" charset="0"/>
              </a:rPr>
              <a:t>!</a:t>
            </a:r>
            <a:r>
              <a:rPr lang="sk-SK" altLang="sk-SK" sz="2100" dirty="0">
                <a:cs typeface="Times New Roman" pitchFamily="18" charset="0"/>
              </a:rPr>
              <a:t>“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A hneď videl a</a:t>
            </a:r>
            <a:r>
              <a:rPr lang="sk-SK" altLang="sk-SK" sz="2100" b="1" i="1" dirty="0">
                <a:cs typeface="Times New Roman" pitchFamily="18" charset="0"/>
              </a:rPr>
              <a:t> </a:t>
            </a:r>
            <a:r>
              <a:rPr lang="sk-SK" altLang="sk-SK" sz="2100" b="1" i="1" dirty="0"/>
              <a:t>                                                      </a:t>
            </a:r>
            <a:r>
              <a:rPr lang="sk-SK" altLang="sk-SK" sz="21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ŠIEL ZA NÍM </a:t>
            </a:r>
            <a:r>
              <a:rPr lang="sk-SK" altLang="sk-SK" sz="21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PO CESTE</a:t>
            </a:r>
            <a:r>
              <a:rPr lang="sk-SK" altLang="sk-SK" sz="2100" i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eaLnBrk="0" hangingPunct="0"/>
            <a:endParaRPr lang="sk-SK" altLang="sk-SK" sz="2100" dirty="0"/>
          </a:p>
        </p:txBody>
      </p:sp>
    </p:spTree>
    <p:extLst>
      <p:ext uri="{BB962C8B-B14F-4D97-AF65-F5344CB8AC3E}">
        <p14:creationId xmlns:p14="http://schemas.microsoft.com/office/powerpoint/2010/main" val="146674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11986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State o zázrakoch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052736"/>
            <a:ext cx="8964488" cy="6192688"/>
          </a:xfrm>
        </p:spPr>
        <p:txBody>
          <a:bodyPr>
            <a:normAutofit/>
          </a:bodyPr>
          <a:lstStyle/>
          <a:p>
            <a:r>
              <a:rPr lang="sk-SK" sz="2200" dirty="0" smtClean="0"/>
              <a:t>Rozprávanie o zázraku </a:t>
            </a:r>
            <a:r>
              <a:rPr lang="sk-SK" sz="2200" i="1" dirty="0" smtClean="0">
                <a:solidFill>
                  <a:srgbClr val="C00000"/>
                </a:solidFill>
              </a:rPr>
              <a:t>zdôrazňuje krajnosť situácie, ktorá sa najprv ukazuje ako neprekonateľná a potom ju divotvorca neočakávane vyrieši</a:t>
            </a:r>
            <a:r>
              <a:rPr lang="sk-SK" sz="2200" dirty="0" smtClean="0">
                <a:solidFill>
                  <a:srgbClr val="C00000"/>
                </a:solidFill>
              </a:rPr>
              <a:t>. </a:t>
            </a:r>
          </a:p>
          <a:p>
            <a:r>
              <a:rPr lang="sk-SK" sz="2200" dirty="0" smtClean="0"/>
              <a:t>Rozprávanie o zázraku je založené na </a:t>
            </a:r>
            <a:r>
              <a:rPr lang="sk-SK" sz="2200" i="1" dirty="0" smtClean="0"/>
              <a:t>troch prvkoch</a:t>
            </a:r>
            <a:r>
              <a:rPr lang="sk-SK" sz="2200" dirty="0" smtClean="0"/>
              <a:t>: </a:t>
            </a:r>
          </a:p>
          <a:p>
            <a:pPr marL="342900" indent="-342900">
              <a:buFontTx/>
              <a:buChar char="-"/>
            </a:pPr>
            <a:r>
              <a:rPr lang="sk-SK" sz="2200" dirty="0" smtClean="0"/>
              <a:t>divotvorca, </a:t>
            </a:r>
          </a:p>
          <a:p>
            <a:pPr marL="342900" indent="-342900">
              <a:buFontTx/>
              <a:buChar char="-"/>
            </a:pPr>
            <a:r>
              <a:rPr lang="sk-SK" sz="2200" dirty="0"/>
              <a:t>c</a:t>
            </a:r>
            <a:r>
              <a:rPr lang="sk-SK" sz="2200" dirty="0" smtClean="0"/>
              <a:t>horý, resp. adresáti</a:t>
            </a:r>
          </a:p>
          <a:p>
            <a:pPr marL="342900" indent="-342900">
              <a:buFontTx/>
              <a:buChar char="-"/>
            </a:pPr>
            <a:r>
              <a:rPr lang="sk-SK" sz="2200" dirty="0" smtClean="0"/>
              <a:t>vzťah medzi nimi. </a:t>
            </a:r>
          </a:p>
          <a:p>
            <a:endParaRPr lang="sk-SK" sz="1600" dirty="0" smtClean="0"/>
          </a:p>
          <a:p>
            <a:r>
              <a:rPr lang="sk-SK" sz="2400" i="1" dirty="0" smtClean="0"/>
              <a:t>Rozprávanie </a:t>
            </a:r>
            <a:r>
              <a:rPr lang="sk-SK" sz="2400" i="1" dirty="0"/>
              <a:t>o zázraku má bežne trojdielnu štruktúru:</a:t>
            </a:r>
          </a:p>
          <a:p>
            <a:pPr lvl="0"/>
            <a:r>
              <a:rPr lang="sk-SK" sz="2400" dirty="0" smtClean="0"/>
              <a:t>I) </a:t>
            </a:r>
            <a:r>
              <a:rPr lang="sk-SK" sz="2400" dirty="0"/>
              <a:t>predstavenie chorého a žiadosť o uzdravenie</a:t>
            </a:r>
            <a:r>
              <a:rPr lang="sk-SK" sz="2400" dirty="0" smtClean="0"/>
              <a:t>; situácia</a:t>
            </a:r>
            <a:endParaRPr lang="sk-SK" sz="2400" dirty="0"/>
          </a:p>
          <a:p>
            <a:pPr lvl="0"/>
            <a:r>
              <a:rPr lang="sk-SK" sz="2400" dirty="0" smtClean="0"/>
              <a:t>II) </a:t>
            </a:r>
            <a:r>
              <a:rPr lang="sk-SK" sz="2400" dirty="0"/>
              <a:t>priebeh uzdravenia a výsledok</a:t>
            </a:r>
            <a:r>
              <a:rPr lang="sk-SK" sz="2400" dirty="0" smtClean="0"/>
              <a:t>; priebeh zázraku</a:t>
            </a:r>
            <a:endParaRPr lang="sk-SK" sz="2400" dirty="0"/>
          </a:p>
          <a:p>
            <a:pPr lvl="0"/>
            <a:r>
              <a:rPr lang="sk-SK" sz="2400" dirty="0" smtClean="0"/>
              <a:t>III) pôsobenie </a:t>
            </a:r>
            <a:r>
              <a:rPr lang="sk-SK" sz="2400" dirty="0"/>
              <a:t>zázraku na </a:t>
            </a:r>
            <a:r>
              <a:rPr lang="sk-SK" sz="2400" dirty="0" smtClean="0"/>
              <a:t>prítomných, či „záverečný </a:t>
            </a:r>
            <a:r>
              <a:rPr lang="sk-SK" sz="2400" dirty="0"/>
              <a:t>zbor“.</a:t>
            </a:r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2771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683994"/>
          </a:xfrm>
        </p:spPr>
        <p:txBody>
          <a:bodyPr>
            <a:normAutofit/>
          </a:bodyPr>
          <a:lstStyle/>
          <a:p>
            <a:r>
              <a:rPr lang="sk-SK" dirty="0" smtClean="0"/>
              <a:t>Typy zázrakov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616624"/>
          </a:xfrm>
        </p:spPr>
        <p:txBody>
          <a:bodyPr>
            <a:normAutofit fontScale="85000" lnSpcReduction="10000"/>
          </a:bodyPr>
          <a:lstStyle/>
          <a:p>
            <a:r>
              <a:rPr lang="sk-SK" sz="2400" dirty="0" smtClean="0"/>
              <a:t>1) </a:t>
            </a:r>
            <a:r>
              <a:rPr lang="sk-SK" sz="2400" dirty="0" smtClean="0">
                <a:solidFill>
                  <a:srgbClr val="C00000"/>
                </a:solidFill>
              </a:rPr>
              <a:t>Vzťah</a:t>
            </a:r>
            <a:r>
              <a:rPr lang="sk-SK" sz="2400" dirty="0" smtClean="0"/>
              <a:t> k divotvorcovi vychádza skôr od</a:t>
            </a:r>
            <a:r>
              <a:rPr lang="sk-SK" sz="2400" dirty="0"/>
              <a:t> chorého, potom </a:t>
            </a:r>
            <a:r>
              <a:rPr lang="sk-SK" sz="2400" dirty="0" smtClean="0"/>
              <a:t>sa opis </a:t>
            </a:r>
            <a:r>
              <a:rPr lang="sk-SK" sz="2400" dirty="0"/>
              <a:t>sústreďuje na jeho </a:t>
            </a:r>
            <a:r>
              <a:rPr lang="sk-SK" sz="2400" dirty="0" smtClean="0">
                <a:solidFill>
                  <a:srgbClr val="C00000"/>
                </a:solidFill>
              </a:rPr>
              <a:t>vieru</a:t>
            </a:r>
            <a:r>
              <a:rPr lang="sk-SK" sz="2400" dirty="0" smtClean="0"/>
              <a:t>. </a:t>
            </a:r>
          </a:p>
          <a:p>
            <a:endParaRPr lang="sk-SK" sz="2400" dirty="0" smtClean="0"/>
          </a:p>
          <a:p>
            <a:r>
              <a:rPr lang="sk-SK" sz="2400" dirty="0" smtClean="0"/>
              <a:t>- Sem patria </a:t>
            </a:r>
            <a:r>
              <a:rPr lang="sk-SK" sz="2400" dirty="0">
                <a:solidFill>
                  <a:srgbClr val="C00000"/>
                </a:solidFill>
              </a:rPr>
              <a:t>rozprávania o uzdraveniach</a:t>
            </a:r>
            <a:r>
              <a:rPr lang="sk-SK" sz="2400" dirty="0"/>
              <a:t>, </a:t>
            </a:r>
          </a:p>
          <a:p>
            <a:r>
              <a:rPr lang="sk-SK" sz="2400" dirty="0"/>
              <a:t>(13 uzdravení /z toho 3 </a:t>
            </a:r>
            <a:r>
              <a:rPr lang="sk-SK" sz="2400" dirty="0" err="1"/>
              <a:t>znovuoživenia</a:t>
            </a:r>
            <a:r>
              <a:rPr lang="sk-SK" sz="2400" dirty="0"/>
              <a:t>/, v Sk </a:t>
            </a:r>
            <a:r>
              <a:rPr lang="sk-SK" sz="2400" dirty="0" smtClean="0"/>
              <a:t>6 /2 </a:t>
            </a:r>
            <a:r>
              <a:rPr lang="sk-SK" sz="2400" dirty="0" err="1" smtClean="0"/>
              <a:t>znovuoživenia</a:t>
            </a:r>
            <a:r>
              <a:rPr lang="sk-SK" sz="2400" dirty="0" smtClean="0"/>
              <a:t>/)</a:t>
            </a:r>
            <a:endParaRPr lang="sk-SK" sz="2800" dirty="0"/>
          </a:p>
          <a:p>
            <a:endParaRPr lang="sk-SK" sz="2400" dirty="0" smtClean="0"/>
          </a:p>
          <a:p>
            <a:r>
              <a:rPr lang="sk-SK" sz="2400" dirty="0" smtClean="0"/>
              <a:t>2) Vzťah k núdznemu vychádza </a:t>
            </a:r>
            <a:r>
              <a:rPr lang="sk-SK" sz="2400" dirty="0"/>
              <a:t>od </a:t>
            </a:r>
            <a:r>
              <a:rPr lang="sk-SK" sz="2400" dirty="0" smtClean="0"/>
              <a:t>divotvorcu </a:t>
            </a:r>
            <a:r>
              <a:rPr lang="sk-SK" sz="2400" dirty="0"/>
              <a:t>z jeho iniciatívy a </a:t>
            </a:r>
            <a:r>
              <a:rPr lang="sk-SK" sz="2400" dirty="0" smtClean="0"/>
              <a:t>moci.</a:t>
            </a:r>
            <a:endParaRPr lang="sk-SK" sz="2400" dirty="0"/>
          </a:p>
          <a:p>
            <a:r>
              <a:rPr lang="sk-SK" sz="2400" dirty="0" smtClean="0"/>
              <a:t>Sem patria: </a:t>
            </a:r>
          </a:p>
          <a:p>
            <a:r>
              <a:rPr lang="sk-SK" sz="2400" dirty="0" err="1" smtClean="0">
                <a:solidFill>
                  <a:srgbClr val="C00000"/>
                </a:solidFill>
              </a:rPr>
              <a:t>Exorcizmy</a:t>
            </a:r>
            <a:r>
              <a:rPr lang="sk-SK" sz="2400" dirty="0" smtClean="0"/>
              <a:t> (</a:t>
            </a:r>
            <a:r>
              <a:rPr lang="sk-SK" sz="2400" dirty="0"/>
              <a:t>6 </a:t>
            </a:r>
            <a:r>
              <a:rPr lang="sk-SK" sz="2400" dirty="0" err="1"/>
              <a:t>exorcizmov</a:t>
            </a:r>
            <a:r>
              <a:rPr lang="sk-SK" sz="2400" dirty="0"/>
              <a:t> a v Skutkoch </a:t>
            </a:r>
            <a:r>
              <a:rPr lang="sk-SK" sz="2400" dirty="0" smtClean="0"/>
              <a:t>apoštolov 2)</a:t>
            </a:r>
          </a:p>
          <a:p>
            <a:r>
              <a:rPr lang="sk-SK" sz="2400" dirty="0" err="1" smtClean="0">
                <a:solidFill>
                  <a:srgbClr val="C00000"/>
                </a:solidFill>
              </a:rPr>
              <a:t>Epifánie</a:t>
            </a:r>
            <a:r>
              <a:rPr lang="sk-SK" sz="2400" dirty="0" smtClean="0">
                <a:solidFill>
                  <a:srgbClr val="C00000"/>
                </a:solidFill>
              </a:rPr>
              <a:t>      </a:t>
            </a:r>
            <a:r>
              <a:rPr lang="sk-SK" sz="2400" dirty="0" smtClean="0"/>
              <a:t>(</a:t>
            </a:r>
            <a:r>
              <a:rPr lang="sk-SK" sz="2400" dirty="0"/>
              <a:t>v evanjeliách sú </a:t>
            </a:r>
            <a:r>
              <a:rPr lang="sk-SK" sz="2400" dirty="0" smtClean="0"/>
              <a:t>4)</a:t>
            </a:r>
          </a:p>
          <a:p>
            <a:r>
              <a:rPr lang="sk-SK" sz="2400" dirty="0" smtClean="0">
                <a:solidFill>
                  <a:srgbClr val="C00000"/>
                </a:solidFill>
              </a:rPr>
              <a:t>Zachránenia</a:t>
            </a:r>
            <a:r>
              <a:rPr lang="sk-SK" sz="2400" dirty="0" smtClean="0"/>
              <a:t> (</a:t>
            </a:r>
            <a:r>
              <a:rPr lang="sk-SK" sz="2400" dirty="0"/>
              <a:t>v </a:t>
            </a:r>
            <a:r>
              <a:rPr lang="sk-SK" sz="2400" dirty="0" smtClean="0"/>
              <a:t>evanjeliách jedno a </a:t>
            </a:r>
            <a:r>
              <a:rPr lang="sk-SK" sz="2400" dirty="0"/>
              <a:t>v Sk </a:t>
            </a:r>
            <a:r>
              <a:rPr lang="sk-SK" sz="2400" dirty="0" smtClean="0"/>
              <a:t>štyri)</a:t>
            </a:r>
          </a:p>
          <a:p>
            <a:r>
              <a:rPr lang="sk-SK" sz="2400" dirty="0" smtClean="0">
                <a:solidFill>
                  <a:srgbClr val="C00000"/>
                </a:solidFill>
              </a:rPr>
              <a:t>Zázraky obdarovania</a:t>
            </a:r>
            <a:r>
              <a:rPr lang="sk-SK" sz="2400" dirty="0">
                <a:solidFill>
                  <a:srgbClr val="C00000"/>
                </a:solidFill>
              </a:rPr>
              <a:t> </a:t>
            </a:r>
            <a:r>
              <a:rPr lang="sk-SK" sz="2400" dirty="0" smtClean="0"/>
              <a:t> (</a:t>
            </a:r>
            <a:r>
              <a:rPr lang="sk-SK" sz="2400" dirty="0"/>
              <a:t>v evanjeliách </a:t>
            </a:r>
            <a:r>
              <a:rPr lang="sk-SK" sz="2400" dirty="0" smtClean="0"/>
              <a:t>4)</a:t>
            </a:r>
          </a:p>
          <a:p>
            <a:r>
              <a:rPr lang="sk-SK" sz="2400" dirty="0" smtClean="0">
                <a:solidFill>
                  <a:srgbClr val="C00000"/>
                </a:solidFill>
              </a:rPr>
              <a:t>Zázraky osvedčenia </a:t>
            </a:r>
            <a:r>
              <a:rPr lang="sk-SK" sz="2400" dirty="0" smtClean="0"/>
              <a:t>(</a:t>
            </a:r>
            <a:r>
              <a:rPr lang="sk-SK" sz="2400" dirty="0"/>
              <a:t>v evanjeliách nájdeme </a:t>
            </a:r>
            <a:r>
              <a:rPr lang="sk-SK" sz="2400" dirty="0" smtClean="0"/>
              <a:t>6; </a:t>
            </a:r>
            <a:r>
              <a:rPr lang="sk-SK" sz="2400" dirty="0"/>
              <a:t>v </a:t>
            </a:r>
            <a:r>
              <a:rPr lang="sk-SK" sz="2400" dirty="0" smtClean="0"/>
              <a:t>Sk 3</a:t>
            </a:r>
            <a:r>
              <a:rPr lang="sk-SK" sz="2400" dirty="0"/>
              <a:t>)</a:t>
            </a:r>
          </a:p>
          <a:p>
            <a:r>
              <a:rPr lang="sk-SK" sz="2400" dirty="0" smtClean="0">
                <a:solidFill>
                  <a:srgbClr val="C00000"/>
                </a:solidFill>
              </a:rPr>
              <a:t> </a:t>
            </a:r>
            <a:endParaRPr lang="sk-SK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67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  <p:graphicFrame>
        <p:nvGraphicFramePr>
          <p:cNvPr id="4" name="Object 4"/>
          <p:cNvGraphicFramePr/>
          <p:nvPr>
            <p:extLst>
              <p:ext uri="{D42A27DB-BD31-4B8C-83A1-F6EECF244321}">
                <p14:modId xmlns:p14="http://schemas.microsoft.com/office/powerpoint/2010/main" val="3745912"/>
              </p:ext>
            </p:extLst>
          </p:nvPr>
        </p:nvGraphicFramePr>
        <p:xfrm>
          <a:off x="0" y="0"/>
          <a:ext cx="9144000" cy="6896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Snímka" r:id="rId3" imgW="3488350" imgH="2615134" progId="PowerPoint.Slide.8">
                  <p:embed/>
                </p:oleObj>
              </mc:Choice>
              <mc:Fallback>
                <p:oleObj name="Snímka" r:id="rId3" imgW="3488350" imgH="2615134" progId="PowerPoint.Slide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9144000" cy="6896103"/>
                      </a:xfrm>
                      <a:prstGeom prst="rect">
                        <a:avLst/>
                      </a:prstGeom>
                      <a:noFill/>
                      <a:ln cap="flat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2550343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04800"/>
            <a:ext cx="9144000" cy="679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49263" algn="l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sk-SK" sz="2000" b="1" dirty="0">
                <a:cs typeface="Times New Roman" pitchFamily="18" charset="0"/>
              </a:rPr>
              <a:t>Zázrak uzdravenia slepého</a:t>
            </a:r>
            <a:r>
              <a:rPr lang="sk-SK" altLang="sk-SK" sz="2000" b="1" dirty="0"/>
              <a:t> </a:t>
            </a:r>
            <a:r>
              <a:rPr lang="sk-SK" altLang="sk-SK" sz="2000" b="1" dirty="0" err="1"/>
              <a:t>Bartimeja</a:t>
            </a:r>
            <a:r>
              <a:rPr lang="sk-SK" altLang="sk-SK" sz="2000" b="1" dirty="0">
                <a:cs typeface="Times New Roman" pitchFamily="18" charset="0"/>
              </a:rPr>
              <a:t> z Jericha (</a:t>
            </a:r>
            <a:r>
              <a:rPr lang="sk-SK" altLang="sk-SK" sz="2000" b="1" dirty="0" err="1">
                <a:cs typeface="Times New Roman" pitchFamily="18" charset="0"/>
              </a:rPr>
              <a:t>Mk</a:t>
            </a:r>
            <a:r>
              <a:rPr lang="sk-SK" altLang="sk-SK" sz="2000" b="1" dirty="0">
                <a:cs typeface="Times New Roman" pitchFamily="18" charset="0"/>
              </a:rPr>
              <a:t> 10, 46 – 52)</a:t>
            </a:r>
          </a:p>
          <a:p>
            <a:pPr algn="just"/>
            <a:endParaRPr lang="sk-SK" altLang="sk-SK" sz="2000" dirty="0"/>
          </a:p>
          <a:p>
            <a:pPr algn="just"/>
            <a:r>
              <a:rPr lang="sk-SK" altLang="sk-SK" sz="2100" dirty="0">
                <a:cs typeface="Times New Roman" pitchFamily="18" charset="0"/>
              </a:rPr>
              <a:t>Prišli do Jericha. A keď so svojimi učeníkmi </a:t>
            </a:r>
            <a:endParaRPr lang="sk-SK" altLang="sk-SK" sz="2100" dirty="0"/>
          </a:p>
          <a:p>
            <a:pPr algn="just"/>
            <a:r>
              <a:rPr lang="sk-SK" altLang="sk-SK" sz="2100" dirty="0">
                <a:cs typeface="Times New Roman" pitchFamily="18" charset="0"/>
              </a:rPr>
              <a:t>a s veľkým zástupom z Jericha odchádzal,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slepý žobrák </a:t>
            </a:r>
            <a:r>
              <a:rPr lang="sk-SK" altLang="sk-SK" sz="2100" dirty="0" err="1">
                <a:cs typeface="Times New Roman" pitchFamily="18" charset="0"/>
              </a:rPr>
              <a:t>Bartimej</a:t>
            </a:r>
            <a:r>
              <a:rPr lang="sk-SK" altLang="sk-SK" sz="2100" dirty="0">
                <a:cs typeface="Times New Roman" pitchFamily="18" charset="0"/>
              </a:rPr>
              <a:t>, </a:t>
            </a:r>
            <a:r>
              <a:rPr lang="sk-SK" altLang="sk-SK" sz="2100" dirty="0" err="1">
                <a:cs typeface="Times New Roman" pitchFamily="18" charset="0"/>
              </a:rPr>
              <a:t>Timejov</a:t>
            </a:r>
            <a:r>
              <a:rPr lang="sk-SK" altLang="sk-SK" sz="2100" dirty="0">
                <a:cs typeface="Times New Roman" pitchFamily="18" charset="0"/>
              </a:rPr>
              <a:t> syn, </a:t>
            </a:r>
            <a:r>
              <a:rPr lang="sk-SK" altLang="sk-SK" sz="2100" dirty="0"/>
              <a:t>                   </a:t>
            </a:r>
            <a:r>
              <a:rPr lang="sk-SK" altLang="sk-SK" sz="21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</a:t>
            </a:r>
            <a:r>
              <a:rPr lang="sk-SK" altLang="sk-SK" sz="2100" b="1" i="1" dirty="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SEDEL</a:t>
            </a:r>
            <a:r>
              <a:rPr lang="sk-SK" altLang="sk-SK" sz="2100" i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sk-SK" altLang="sk-SK" sz="21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PRI CESTE</a:t>
            </a:r>
            <a:r>
              <a:rPr lang="sk-SK" altLang="sk-SK" sz="2100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Keď počul, že je to Ježiš Nazaretský, začal kričať: 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„</a:t>
            </a:r>
            <a:r>
              <a:rPr lang="sk-SK" altLang="sk-SK" sz="2100" b="1" dirty="0">
                <a:solidFill>
                  <a:srgbClr val="FF9900"/>
                </a:solidFill>
                <a:cs typeface="Times New Roman" pitchFamily="18" charset="0"/>
              </a:rPr>
              <a:t>Ježišu, syn Dávidov</a:t>
            </a:r>
            <a:r>
              <a:rPr lang="sk-SK" altLang="sk-SK" sz="2100" b="1" dirty="0">
                <a:cs typeface="Times New Roman" pitchFamily="18" charset="0"/>
              </a:rPr>
              <a:t>, zmiluj sa nado mnou</a:t>
            </a:r>
            <a:r>
              <a:rPr lang="sk-SK" altLang="sk-SK" sz="2100" dirty="0">
                <a:cs typeface="Times New Roman" pitchFamily="18" charset="0"/>
              </a:rPr>
              <a:t>!“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Mnohí ho okríkali, aby mlčal; ale on ešte väčšmi kričal: </a:t>
            </a:r>
          </a:p>
          <a:p>
            <a:pPr algn="just" eaLnBrk="0" hangingPunct="0"/>
            <a:r>
              <a:rPr lang="sk-SK" altLang="sk-SK" sz="2100" b="1" dirty="0"/>
              <a:t>	</a:t>
            </a:r>
            <a:r>
              <a:rPr lang="sk-SK" altLang="sk-SK" sz="2100" b="1" dirty="0">
                <a:cs typeface="Times New Roman" pitchFamily="18" charset="0"/>
              </a:rPr>
              <a:t>„</a:t>
            </a:r>
            <a:r>
              <a:rPr lang="sk-SK" altLang="sk-SK" sz="2100" b="1" dirty="0">
                <a:solidFill>
                  <a:srgbClr val="FF9900"/>
                </a:solidFill>
                <a:cs typeface="Times New Roman" pitchFamily="18" charset="0"/>
              </a:rPr>
              <a:t>Syn Dávidov</a:t>
            </a:r>
            <a:r>
              <a:rPr lang="sk-SK" altLang="sk-SK" sz="2100" b="1" dirty="0">
                <a:cs typeface="Times New Roman" pitchFamily="18" charset="0"/>
              </a:rPr>
              <a:t>, zmiluj sa nado mnou!“ </a:t>
            </a:r>
            <a:endParaRPr lang="sk-SK" altLang="sk-SK" sz="21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Ježiš zastal a povedal:</a:t>
            </a:r>
          </a:p>
          <a:p>
            <a:pPr algn="just" eaLnBrk="0" hangingPunct="0"/>
            <a:r>
              <a:rPr lang="sk-SK" altLang="sk-SK" sz="2100" i="1" dirty="0"/>
              <a:t>	</a:t>
            </a:r>
            <a:r>
              <a:rPr lang="sk-SK" altLang="sk-SK" sz="2100" i="1" u="sng" dirty="0">
                <a:cs typeface="Times New Roman" pitchFamily="18" charset="0"/>
              </a:rPr>
              <a:t>„Zavolajte ho!“</a:t>
            </a:r>
            <a:endParaRPr lang="sk-SK" altLang="sk-SK" sz="21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Zavolali slepca a vraveli mu:</a:t>
            </a:r>
          </a:p>
          <a:p>
            <a:pPr algn="just" eaLnBrk="0" hangingPunct="0"/>
            <a:r>
              <a:rPr lang="sk-SK" altLang="sk-SK" sz="2100" b="1" dirty="0"/>
              <a:t>		</a:t>
            </a:r>
            <a:r>
              <a:rPr lang="sk-SK" altLang="sk-SK" sz="2100" b="1" i="1" dirty="0">
                <a:latin typeface="Bookman Old Style" pitchFamily="18" charset="0"/>
                <a:cs typeface="Times New Roman" pitchFamily="18" charset="0"/>
              </a:rPr>
              <a:t>„Odvahu! Vstaň, volá ťa!</a:t>
            </a:r>
            <a:r>
              <a:rPr lang="sk-SK" altLang="sk-SK" sz="2100" b="1" dirty="0">
                <a:cs typeface="Times New Roman" pitchFamily="18" charset="0"/>
              </a:rPr>
              <a:t>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On odhodil plášť, vyskočil a šiel k Ježišovi. Ježiš mu povedal: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 </a:t>
            </a:r>
            <a:r>
              <a:rPr lang="sk-SK" altLang="sk-SK" sz="2100" u="sng" dirty="0">
                <a:cs typeface="Times New Roman" pitchFamily="18" charset="0"/>
              </a:rPr>
              <a:t>„</a:t>
            </a:r>
            <a:r>
              <a:rPr lang="sk-SK" altLang="sk-SK" sz="2100" i="1" u="sng" dirty="0">
                <a:cs typeface="Times New Roman" pitchFamily="18" charset="0"/>
              </a:rPr>
              <a:t>Čo chceš, aby som ti urobil</a:t>
            </a:r>
            <a:r>
              <a:rPr lang="sk-SK" altLang="sk-SK" sz="2100" u="sng" dirty="0">
                <a:cs typeface="Times New Roman" pitchFamily="18" charset="0"/>
              </a:rPr>
              <a:t>?“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Slepec mu odpovedal: </a:t>
            </a:r>
          </a:p>
          <a:p>
            <a:pPr algn="just" eaLnBrk="0" hangingPunct="0"/>
            <a:r>
              <a:rPr lang="sk-SK" altLang="sk-SK" sz="2100" b="1" dirty="0"/>
              <a:t>	</a:t>
            </a:r>
            <a:r>
              <a:rPr lang="sk-SK" altLang="sk-SK" sz="2100" b="1" dirty="0">
                <a:cs typeface="Times New Roman" pitchFamily="18" charset="0"/>
              </a:rPr>
              <a:t>„</a:t>
            </a:r>
            <a:r>
              <a:rPr lang="sk-SK" altLang="sk-SK" sz="2100" b="1" dirty="0" err="1">
                <a:solidFill>
                  <a:srgbClr val="FF9900"/>
                </a:solidFill>
                <a:cs typeface="Times New Roman" pitchFamily="18" charset="0"/>
              </a:rPr>
              <a:t>Rabbuni</a:t>
            </a:r>
            <a:r>
              <a:rPr lang="sk-SK" altLang="sk-SK" sz="2100" b="1" dirty="0">
                <a:cs typeface="Times New Roman" pitchFamily="18" charset="0"/>
              </a:rPr>
              <a:t>, aby som videl!“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A Ježiš mu povedal: </a:t>
            </a:r>
          </a:p>
          <a:p>
            <a:pPr algn="just" eaLnBrk="0" hangingPunct="0"/>
            <a:r>
              <a:rPr lang="sk-SK" altLang="sk-SK" sz="2100" dirty="0"/>
              <a:t>	</a:t>
            </a:r>
            <a:r>
              <a:rPr lang="sk-SK" altLang="sk-SK" sz="2100" dirty="0">
                <a:cs typeface="Times New Roman" pitchFamily="18" charset="0"/>
              </a:rPr>
              <a:t>„</a:t>
            </a:r>
            <a:r>
              <a:rPr lang="sk-SK" altLang="sk-SK" sz="2100" i="1" u="sng" dirty="0">
                <a:cs typeface="Times New Roman" pitchFamily="18" charset="0"/>
              </a:rPr>
              <a:t>Choď, tvoja viera ťa zachránila</a:t>
            </a:r>
            <a:r>
              <a:rPr lang="sk-SK" altLang="sk-SK" sz="2100" u="sng" dirty="0">
                <a:cs typeface="Times New Roman" pitchFamily="18" charset="0"/>
              </a:rPr>
              <a:t>!</a:t>
            </a:r>
            <a:r>
              <a:rPr lang="sk-SK" altLang="sk-SK" sz="2100" dirty="0">
                <a:cs typeface="Times New Roman" pitchFamily="18" charset="0"/>
              </a:rPr>
              <a:t>“ </a:t>
            </a:r>
          </a:p>
          <a:p>
            <a:pPr algn="just" eaLnBrk="0" hangingPunct="0"/>
            <a:r>
              <a:rPr lang="sk-SK" altLang="sk-SK" sz="2100" dirty="0">
                <a:cs typeface="Times New Roman" pitchFamily="18" charset="0"/>
              </a:rPr>
              <a:t>A hneď videl a</a:t>
            </a:r>
            <a:r>
              <a:rPr lang="sk-SK" altLang="sk-SK" sz="2100" b="1" i="1" dirty="0">
                <a:cs typeface="Times New Roman" pitchFamily="18" charset="0"/>
              </a:rPr>
              <a:t> </a:t>
            </a:r>
            <a:r>
              <a:rPr lang="sk-SK" altLang="sk-SK" sz="2100" b="1" i="1" dirty="0"/>
              <a:t>                                                      </a:t>
            </a:r>
            <a:r>
              <a:rPr lang="sk-SK" altLang="sk-SK" sz="21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ŠIEL ZA NÍM </a:t>
            </a:r>
            <a:r>
              <a:rPr lang="sk-SK" altLang="sk-SK" sz="2100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PO CESTE</a:t>
            </a:r>
            <a:r>
              <a:rPr lang="sk-SK" altLang="sk-SK" sz="2100" i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r>
              <a:rPr lang="sk-SK" altLang="sk-SK" sz="2100" dirty="0">
                <a:cs typeface="Times New Roman" pitchFamily="18" charset="0"/>
              </a:rPr>
              <a:t> </a:t>
            </a:r>
          </a:p>
          <a:p>
            <a:pPr eaLnBrk="0" hangingPunct="0"/>
            <a:endParaRPr lang="sk-SK" altLang="sk-SK" sz="2100" dirty="0"/>
          </a:p>
        </p:txBody>
      </p:sp>
    </p:spTree>
    <p:extLst>
      <p:ext uri="{BB962C8B-B14F-4D97-AF65-F5344CB8AC3E}">
        <p14:creationId xmlns:p14="http://schemas.microsoft.com/office/powerpoint/2010/main" val="291475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altLang="sk-SK"/>
              <a:t>Zmeny v príbehu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981200"/>
            <a:ext cx="8659688" cy="4876800"/>
          </a:xfrm>
        </p:spPr>
        <p:txBody>
          <a:bodyPr/>
          <a:lstStyle/>
          <a:p>
            <a:pPr algn="just">
              <a:buFontTx/>
              <a:buNone/>
            </a:pPr>
            <a:endParaRPr lang="sk-SK" altLang="sk-SK" sz="2000" dirty="0"/>
          </a:p>
          <a:p>
            <a:pPr algn="just">
              <a:buFontTx/>
              <a:buNone/>
            </a:pPr>
            <a:endParaRPr lang="sk-SK" altLang="sk-SK" sz="2000" dirty="0"/>
          </a:p>
          <a:p>
            <a:pPr algn="just">
              <a:buFontTx/>
              <a:buNone/>
            </a:pPr>
            <a:r>
              <a:rPr lang="sk-SK" altLang="sk-SK" sz="2000" dirty="0">
                <a:cs typeface="Times New Roman" pitchFamily="18" charset="0"/>
              </a:rPr>
              <a:t>Na začiatku je </a:t>
            </a:r>
            <a:r>
              <a:rPr lang="sk-SK" altLang="sk-SK" sz="2000" dirty="0" err="1">
                <a:cs typeface="Times New Roman" pitchFamily="18" charset="0"/>
              </a:rPr>
              <a:t>Bartimej</a:t>
            </a:r>
            <a:r>
              <a:rPr lang="sk-SK" altLang="sk-SK" sz="2000" dirty="0">
                <a:cs typeface="Times New Roman" pitchFamily="18" charset="0"/>
              </a:rPr>
              <a:t> </a:t>
            </a:r>
            <a:r>
              <a:rPr lang="sk-SK" altLang="sk-SK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slepý</a:t>
            </a:r>
            <a:r>
              <a:rPr lang="sk-SK" altLang="sk-SK" sz="2000" dirty="0">
                <a:cs typeface="Times New Roman" pitchFamily="18" charset="0"/>
              </a:rPr>
              <a:t> </a:t>
            </a:r>
            <a:r>
              <a:rPr lang="sk-SK" altLang="sk-SK" sz="2000" dirty="0"/>
              <a:t>    </a:t>
            </a:r>
            <a:r>
              <a:rPr lang="sk-SK" altLang="sk-SK" sz="2000" dirty="0" smtClean="0"/>
              <a:t>-           </a:t>
            </a:r>
            <a:r>
              <a:rPr lang="sk-SK" altLang="sk-SK" sz="2000" dirty="0">
                <a:cs typeface="Times New Roman" pitchFamily="18" charset="0"/>
              </a:rPr>
              <a:t>na konci získa zrak a 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vidí</a:t>
            </a:r>
            <a:r>
              <a:rPr lang="sk-SK" altLang="sk-SK" sz="2000" dirty="0">
                <a:cs typeface="Times New Roman" pitchFamily="18" charset="0"/>
              </a:rPr>
              <a:t>. </a:t>
            </a:r>
          </a:p>
          <a:p>
            <a:pPr algn="just">
              <a:buFontTx/>
              <a:buNone/>
            </a:pPr>
            <a:endParaRPr lang="sk-SK" altLang="sk-SK" sz="2000" dirty="0"/>
          </a:p>
          <a:p>
            <a:pPr algn="just">
              <a:buFontTx/>
              <a:buNone/>
            </a:pPr>
            <a:r>
              <a:rPr lang="sk-SK" altLang="sk-SK" sz="2000" dirty="0">
                <a:cs typeface="Times New Roman" pitchFamily="18" charset="0"/>
              </a:rPr>
              <a:t>Na začiatku </a:t>
            </a:r>
            <a:r>
              <a:rPr lang="sk-SK" altLang="sk-SK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sedí</a:t>
            </a:r>
            <a:r>
              <a:rPr lang="sk-SK" altLang="sk-SK" sz="2000" dirty="0">
                <a:solidFill>
                  <a:srgbClr val="CC0000"/>
                </a:solidFill>
                <a:cs typeface="Times New Roman" pitchFamily="18" charset="0"/>
              </a:rPr>
              <a:t> </a:t>
            </a:r>
            <a:r>
              <a:rPr lang="sk-SK" altLang="sk-SK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mimo cesty 	</a:t>
            </a:r>
            <a:r>
              <a:rPr lang="sk-SK" altLang="sk-SK" sz="2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</a:t>
            </a:r>
            <a:r>
              <a:rPr lang="sk-SK" altLang="sk-SK" sz="2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sk-SK" altLang="sk-SK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k-SK" altLang="sk-SK" sz="20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sk-SK" altLang="sk-SK" sz="2000" dirty="0">
                <a:cs typeface="Times New Roman" pitchFamily="18" charset="0"/>
              </a:rPr>
              <a:t>na konci 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ide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po ceste</a:t>
            </a:r>
            <a:r>
              <a:rPr lang="sk-SK" altLang="sk-SK" sz="2000" dirty="0">
                <a:cs typeface="Times New Roman" pitchFamily="18" charset="0"/>
              </a:rPr>
              <a:t> do Jeruzalema. </a:t>
            </a:r>
            <a:r>
              <a:rPr lang="sk-SK" altLang="sk-SK" sz="2000" dirty="0"/>
              <a:t> </a:t>
            </a:r>
          </a:p>
          <a:p>
            <a:pPr algn="just">
              <a:buFontTx/>
              <a:buNone/>
            </a:pPr>
            <a:endParaRPr lang="sk-SK" altLang="sk-SK" sz="2000" dirty="0"/>
          </a:p>
          <a:p>
            <a:pPr algn="just">
              <a:buFontTx/>
              <a:buNone/>
            </a:pPr>
            <a:r>
              <a:rPr lang="sk-SK" altLang="sk-SK" sz="2000" dirty="0">
                <a:cs typeface="Times New Roman" pitchFamily="18" charset="0"/>
              </a:rPr>
              <a:t>Na začiatku</a:t>
            </a:r>
            <a:r>
              <a:rPr lang="sk-SK" altLang="sk-SK" sz="2000" dirty="0"/>
              <a:t> </a:t>
            </a:r>
            <a:r>
              <a:rPr lang="sk-SK" altLang="sk-SK" sz="20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mimo zástupu</a:t>
            </a:r>
            <a:r>
              <a:rPr lang="sk-SK" altLang="sk-SK" sz="20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  <a:r>
              <a:rPr lang="sk-SK" altLang="sk-SK" sz="2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      </a:t>
            </a:r>
            <a:r>
              <a:rPr lang="sk-SK" altLang="sk-SK" sz="2000" dirty="0" smtClean="0">
                <a:cs typeface="Times New Roman" pitchFamily="18" charset="0"/>
              </a:rPr>
              <a:t>- </a:t>
            </a:r>
            <a:r>
              <a:rPr lang="sk-SK" altLang="sk-SK" sz="2000" dirty="0" smtClean="0"/>
              <a:t>         </a:t>
            </a:r>
            <a:r>
              <a:rPr lang="sk-SK" altLang="sk-SK" sz="2000" dirty="0" smtClean="0">
                <a:cs typeface="Times New Roman" pitchFamily="18" charset="0"/>
              </a:rPr>
              <a:t>na </a:t>
            </a:r>
            <a:r>
              <a:rPr lang="sk-SK" altLang="sk-SK" sz="2000" dirty="0">
                <a:cs typeface="Times New Roman" pitchFamily="18" charset="0"/>
              </a:rPr>
              <a:t>konci je 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 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Ježišovej skupin</a:t>
            </a:r>
            <a:r>
              <a:rPr lang="sk-SK" altLang="sk-SK" sz="2000" b="1" dirty="0">
                <a:solidFill>
                  <a:srgbClr val="66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r>
              <a:rPr lang="sk-SK" altLang="sk-SK" sz="2000" dirty="0">
                <a:cs typeface="Times New Roman" pitchFamily="18" charset="0"/>
              </a:rPr>
              <a:t>.</a:t>
            </a:r>
            <a:r>
              <a:rPr lang="sk-SK" altLang="sk-SK" sz="1800" dirty="0">
                <a:cs typeface="Times New Roman" pitchFamily="18" charset="0"/>
              </a:rPr>
              <a:t> </a:t>
            </a:r>
          </a:p>
          <a:p>
            <a:pPr algn="just">
              <a:buFontTx/>
              <a:buNone/>
            </a:pPr>
            <a:r>
              <a:rPr lang="sk-SK" altLang="sk-SK" sz="1800" dirty="0"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4199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685800"/>
          </a:xfrm>
        </p:spPr>
        <p:txBody>
          <a:bodyPr/>
          <a:lstStyle/>
          <a:p>
            <a:r>
              <a:rPr lang="sk-SK" altLang="sk-SK" b="1">
                <a:solidFill>
                  <a:srgbClr val="CC0000"/>
                </a:solidFill>
                <a:latin typeface="Calibri" pitchFamily="34" charset="0"/>
              </a:rPr>
              <a:t>Slepý z Betsaidy (Mk 8,22-26)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1054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Tx/>
              <a:buNone/>
            </a:pPr>
            <a:endParaRPr lang="sk-SK" altLang="sk-SK" sz="2000" baseline="30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baseline="30000" dirty="0"/>
              <a:t>22</a:t>
            </a:r>
            <a:r>
              <a:rPr lang="en-US" altLang="sk-SK" sz="2000" dirty="0"/>
              <a:t> </a:t>
            </a:r>
            <a:r>
              <a:rPr lang="en-US" altLang="sk-SK" sz="2000" dirty="0" err="1"/>
              <a:t>Tak</a:t>
            </a:r>
            <a:r>
              <a:rPr lang="en-US" altLang="sk-SK" sz="2000" dirty="0"/>
              <a:t> </a:t>
            </a:r>
            <a:r>
              <a:rPr lang="en-US" altLang="sk-SK" sz="2000" dirty="0" err="1"/>
              <a:t>prišli</a:t>
            </a:r>
            <a:r>
              <a:rPr lang="en-US" altLang="sk-SK" sz="2000" dirty="0"/>
              <a:t> do </a:t>
            </a:r>
            <a:r>
              <a:rPr lang="en-US" altLang="sk-SK" sz="2000" dirty="0" err="1"/>
              <a:t>Betsaidy</a:t>
            </a:r>
            <a:r>
              <a:rPr lang="en-US" altLang="sk-SK" sz="2000" dirty="0"/>
              <a:t>. Tam </a:t>
            </a:r>
            <a:r>
              <a:rPr lang="en-US" altLang="sk-SK" sz="2000" b="1" dirty="0" err="1">
                <a:solidFill>
                  <a:srgbClr val="CC0000"/>
                </a:solidFill>
              </a:rPr>
              <a:t>priviedli</a:t>
            </a:r>
            <a:r>
              <a:rPr lang="en-US" altLang="sk-SK" sz="2000" b="1" dirty="0">
                <a:solidFill>
                  <a:srgbClr val="CC0000"/>
                </a:solidFill>
              </a:rPr>
              <a:t> k </a:t>
            </a:r>
            <a:r>
              <a:rPr lang="en-US" altLang="sk-SK" sz="2000" b="1" dirty="0" err="1">
                <a:solidFill>
                  <a:srgbClr val="CC0000"/>
                </a:solidFill>
              </a:rPr>
              <a:t>nemu</a:t>
            </a:r>
            <a:r>
              <a:rPr lang="en-US" altLang="sk-SK" sz="2000" dirty="0"/>
              <a:t> </a:t>
            </a:r>
            <a:r>
              <a:rPr lang="en-US" altLang="sk-SK" sz="2000" dirty="0" err="1"/>
              <a:t>slepca</a:t>
            </a:r>
            <a:r>
              <a:rPr lang="en-US" altLang="sk-SK" sz="2000" dirty="0"/>
              <a:t>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                                       </a:t>
            </a:r>
            <a:r>
              <a:rPr lang="en-US" altLang="sk-SK" sz="2000" dirty="0"/>
              <a:t>a</a:t>
            </a:r>
            <a:r>
              <a:rPr lang="en-US" altLang="sk-SK" sz="2000" b="1" dirty="0">
                <a:solidFill>
                  <a:srgbClr val="CC0000"/>
                </a:solidFill>
              </a:rPr>
              <a:t> </a:t>
            </a:r>
            <a:r>
              <a:rPr lang="en-US" altLang="sk-SK" sz="2000" b="1" dirty="0" err="1">
                <a:solidFill>
                  <a:srgbClr val="CC0000"/>
                </a:solidFill>
              </a:rPr>
              <a:t>prosili</a:t>
            </a:r>
            <a:r>
              <a:rPr lang="en-US" altLang="sk-SK" sz="2000" b="1" dirty="0">
                <a:solidFill>
                  <a:srgbClr val="CC0000"/>
                </a:solidFill>
              </a:rPr>
              <a:t> ho</a:t>
            </a:r>
            <a:r>
              <a:rPr lang="en-US" altLang="sk-SK" sz="2000" dirty="0"/>
              <a:t>, aby </a:t>
            </a:r>
            <a:r>
              <a:rPr lang="en-US" altLang="sk-SK" sz="2000" dirty="0" err="1"/>
              <a:t>sa</a:t>
            </a:r>
            <a:r>
              <a:rPr lang="en-US" altLang="sk-SK" sz="2000" dirty="0"/>
              <a:t> ho </a:t>
            </a:r>
            <a:r>
              <a:rPr lang="en-US" altLang="sk-SK" sz="2000" dirty="0" err="1"/>
              <a:t>dotkol</a:t>
            </a:r>
            <a:r>
              <a:rPr lang="en-US" altLang="sk-SK" sz="2000" dirty="0"/>
              <a:t>.</a:t>
            </a:r>
            <a:r>
              <a:rPr lang="sk-SK" altLang="sk-SK" sz="2000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baseline="30000" dirty="0"/>
              <a:t>23</a:t>
            </a:r>
            <a:r>
              <a:rPr lang="en-US" altLang="sk-SK" sz="2000" dirty="0"/>
              <a:t> On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vzal</a:t>
            </a:r>
            <a:r>
              <a:rPr lang="en-US" altLang="sk-SK" sz="2000" dirty="0"/>
              <a:t> </a:t>
            </a:r>
            <a:r>
              <a:rPr lang="en-US" altLang="sk-SK" sz="2000" dirty="0" err="1"/>
              <a:t>slepca</a:t>
            </a:r>
            <a:r>
              <a:rPr lang="en-US" altLang="sk-SK" sz="2000" dirty="0"/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za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ruku</a:t>
            </a:r>
            <a:r>
              <a:rPr lang="en-US" altLang="sk-SK" sz="2000" dirty="0"/>
              <a:t>,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vyviedol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ho </a:t>
            </a:r>
            <a:r>
              <a:rPr lang="sk-SK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</a:t>
            </a:r>
            <a:r>
              <a:rPr lang="sk-SK" altLang="sk-SK" sz="2000" b="1" dirty="0">
                <a:solidFill>
                  <a:srgbClr val="0070C0"/>
                </a:solidFill>
              </a:rPr>
              <a:t> </a:t>
            </a:r>
            <a:r>
              <a:rPr lang="en-US" altLang="sk-SK" sz="2000" b="1" i="1" dirty="0" err="1"/>
              <a:t>za</a:t>
            </a:r>
            <a:r>
              <a:rPr lang="en-US" altLang="sk-SK" sz="2000" b="1" i="1" dirty="0"/>
              <a:t> </a:t>
            </a:r>
            <a:r>
              <a:rPr lang="en-US" altLang="sk-SK" sz="2000" b="1" i="1" dirty="0" err="1"/>
              <a:t>dedinu</a:t>
            </a:r>
            <a:r>
              <a:rPr lang="en-US" altLang="sk-SK" sz="2000" dirty="0"/>
              <a:t>,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poslinil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mu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oči</a:t>
            </a:r>
            <a:r>
              <a:rPr lang="en-US" altLang="sk-SK" sz="2000" dirty="0"/>
              <a:t>,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vložil</a:t>
            </a:r>
            <a:r>
              <a:rPr lang="en-US" altLang="sk-SK" sz="2000" dirty="0"/>
              <a:t> </a:t>
            </a:r>
            <a:r>
              <a:rPr lang="en-US" altLang="sk-SK" sz="2000" dirty="0" err="1"/>
              <a:t>naňho</a:t>
            </a:r>
            <a:r>
              <a:rPr lang="en-US" altLang="sk-SK" sz="2000" dirty="0"/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ruky</a:t>
            </a:r>
            <a:r>
              <a:rPr lang="en-US" altLang="sk-SK" sz="2000" dirty="0"/>
              <a:t>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</a:t>
            </a:r>
            <a:r>
              <a:rPr lang="en-US" altLang="sk-SK" sz="2000" dirty="0"/>
              <a:t>a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opýtal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ho</a:t>
            </a:r>
            <a:r>
              <a:rPr lang="en-US" altLang="sk-SK" sz="2000" dirty="0"/>
              <a:t>: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	  		„</a:t>
            </a:r>
            <a:r>
              <a:rPr lang="en-US" altLang="sk-SK" sz="2000" dirty="0" err="1"/>
              <a:t>Vidíš</a:t>
            </a:r>
            <a:r>
              <a:rPr lang="en-US" altLang="sk-SK" sz="2000" dirty="0"/>
              <a:t> </a:t>
            </a:r>
            <a:r>
              <a:rPr lang="en-US" altLang="sk-SK" sz="2000" dirty="0" err="1"/>
              <a:t>niečo</a:t>
            </a:r>
            <a:r>
              <a:rPr lang="en-US" altLang="sk-SK" sz="2000" dirty="0"/>
              <a:t>?</a:t>
            </a:r>
            <a:r>
              <a:rPr lang="sk-SK" altLang="sk-SK" sz="2000" dirty="0"/>
              <a:t>“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baseline="30000" dirty="0"/>
              <a:t>24</a:t>
            </a:r>
            <a:r>
              <a:rPr lang="en-US" altLang="sk-SK" sz="2000" dirty="0"/>
              <a:t> Ten </a:t>
            </a:r>
            <a:r>
              <a:rPr lang="en-US" altLang="sk-SK" sz="2000" dirty="0" err="1"/>
              <a:t>sa</a:t>
            </a:r>
            <a:r>
              <a:rPr lang="en-US" altLang="sk-SK" sz="2000" dirty="0"/>
              <a:t> </a:t>
            </a:r>
            <a:r>
              <a:rPr lang="en-US" altLang="sk-SK" sz="2000" dirty="0" err="1"/>
              <a:t>pozrel</a:t>
            </a:r>
            <a:r>
              <a:rPr lang="en-US" altLang="sk-SK" sz="2000" dirty="0"/>
              <a:t> a </a:t>
            </a:r>
            <a:r>
              <a:rPr lang="en-US" altLang="sk-SK" sz="2000" dirty="0" err="1"/>
              <a:t>povedal</a:t>
            </a:r>
            <a:r>
              <a:rPr lang="en-US" altLang="sk-SK" sz="2000" dirty="0"/>
              <a:t>: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			„</a:t>
            </a:r>
            <a:r>
              <a:rPr lang="en-US" altLang="sk-SK" sz="2000" dirty="0" err="1"/>
              <a:t>Vidím</a:t>
            </a:r>
            <a:r>
              <a:rPr lang="en-US" altLang="sk-SK" sz="2000" dirty="0"/>
              <a:t> </a:t>
            </a:r>
            <a:r>
              <a:rPr lang="en-US" altLang="sk-SK" sz="2000" dirty="0" err="1"/>
              <a:t>ľudí</a:t>
            </a:r>
            <a:r>
              <a:rPr lang="en-US" altLang="sk-SK" sz="2000" dirty="0"/>
              <a:t>; </a:t>
            </a:r>
            <a:r>
              <a:rPr lang="en-US" altLang="sk-SK" sz="2000" dirty="0" err="1"/>
              <a:t>zdá</a:t>
            </a:r>
            <a:r>
              <a:rPr lang="en-US" altLang="sk-SK" sz="2000" dirty="0"/>
              <a:t> </a:t>
            </a:r>
            <a:r>
              <a:rPr lang="en-US" altLang="sk-SK" sz="2000" dirty="0" err="1"/>
              <a:t>sa</a:t>
            </a:r>
            <a:r>
              <a:rPr lang="en-US" altLang="sk-SK" sz="2000" dirty="0"/>
              <a:t> mi, </a:t>
            </a:r>
            <a:r>
              <a:rPr lang="en-US" altLang="sk-SK" sz="2000" dirty="0" err="1"/>
              <a:t>akoby</a:t>
            </a:r>
            <a:r>
              <a:rPr lang="en-US" altLang="sk-SK" sz="2000" dirty="0"/>
              <a:t> </a:t>
            </a:r>
            <a:r>
              <a:rPr lang="en-US" altLang="sk-SK" sz="2000" dirty="0" err="1"/>
              <a:t>strom</a:t>
            </a:r>
            <a:r>
              <a:rPr lang="sk-SK" altLang="sk-SK" sz="2000" dirty="0"/>
              <a:t>y </a:t>
            </a:r>
            <a:r>
              <a:rPr lang="en-US" altLang="sk-SK" sz="2000" dirty="0" err="1"/>
              <a:t>chodili</a:t>
            </a:r>
            <a:r>
              <a:rPr lang="en-US" altLang="sk-SK" sz="2000" dirty="0"/>
              <a:t>.</a:t>
            </a:r>
            <a:r>
              <a:rPr lang="sk-SK" altLang="sk-SK" sz="2000" dirty="0"/>
              <a:t>“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baseline="30000" dirty="0"/>
              <a:t>25</a:t>
            </a:r>
            <a:r>
              <a:rPr lang="en-US" altLang="sk-SK" sz="2000" dirty="0"/>
              <a:t> </a:t>
            </a:r>
            <a:r>
              <a:rPr lang="en-US" altLang="sk-SK" sz="2000" dirty="0" err="1"/>
              <a:t>Potom</a:t>
            </a:r>
            <a:r>
              <a:rPr lang="en-US" altLang="sk-SK" sz="2000" dirty="0"/>
              <a:t> 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mu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znova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položil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ruky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oči</a:t>
            </a:r>
            <a:r>
              <a:rPr lang="en-US" altLang="sk-SK" sz="2000" dirty="0"/>
              <a:t>.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dirty="0" err="1"/>
              <a:t>Tu</a:t>
            </a:r>
            <a:r>
              <a:rPr lang="en-US" altLang="sk-SK" sz="2000" dirty="0"/>
              <a:t> </a:t>
            </a:r>
            <a:r>
              <a:rPr lang="en-US" altLang="sk-SK" sz="2000" dirty="0" err="1"/>
              <a:t>začal</a:t>
            </a:r>
            <a:r>
              <a:rPr lang="en-US" altLang="sk-SK" sz="2000" dirty="0"/>
              <a:t> </a:t>
            </a:r>
            <a:r>
              <a:rPr lang="en-US" altLang="sk-SK" sz="2000" dirty="0" err="1"/>
              <a:t>vidieť</a:t>
            </a:r>
            <a:r>
              <a:rPr lang="en-US" altLang="sk-SK" sz="2000" dirty="0"/>
              <a:t> </a:t>
            </a:r>
            <a:r>
              <a:rPr lang="en-US" altLang="sk-SK" sz="2000" dirty="0" err="1"/>
              <a:t>i</a:t>
            </a:r>
            <a:r>
              <a:rPr lang="en-US" altLang="sk-SK" sz="2000" dirty="0"/>
              <a:t> </a:t>
            </a:r>
            <a:r>
              <a:rPr lang="en-US" altLang="sk-SK" sz="2000" dirty="0" err="1"/>
              <a:t>celkom</a:t>
            </a:r>
            <a:r>
              <a:rPr lang="en-US" altLang="sk-SK" sz="2000" dirty="0"/>
              <a:t> </a:t>
            </a:r>
            <a:r>
              <a:rPr lang="en-US" altLang="sk-SK" sz="2000" dirty="0" err="1"/>
              <a:t>ozdravel</a:t>
            </a:r>
            <a:r>
              <a:rPr lang="en-US" altLang="sk-SK" sz="2000" dirty="0"/>
              <a:t> a </a:t>
            </a:r>
            <a:r>
              <a:rPr lang="en-US" altLang="sk-SK" sz="2000" dirty="0" err="1"/>
              <a:t>všetko</a:t>
            </a:r>
            <a:r>
              <a:rPr lang="en-US" altLang="sk-SK" sz="2000" dirty="0"/>
              <a:t> </a:t>
            </a:r>
            <a:r>
              <a:rPr lang="en-US" altLang="sk-SK" sz="2000" dirty="0" err="1"/>
              <a:t>videl</a:t>
            </a:r>
            <a:r>
              <a:rPr lang="en-US" altLang="sk-SK" sz="2000" dirty="0"/>
              <a:t> </a:t>
            </a:r>
            <a:r>
              <a:rPr lang="en-US" altLang="sk-SK" sz="2000" dirty="0" err="1"/>
              <a:t>zreteľne</a:t>
            </a:r>
            <a:r>
              <a:rPr lang="en-US" altLang="sk-SK" sz="2000" dirty="0"/>
              <a:t>.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sk-SK" sz="2000" baseline="30000" dirty="0"/>
              <a:t>26</a:t>
            </a:r>
            <a:r>
              <a:rPr lang="en-US" altLang="sk-SK" sz="2000" dirty="0"/>
              <a:t> I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poslal</a:t>
            </a:r>
            <a:r>
              <a:rPr lang="en-US" altLang="sk-SK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ho </a:t>
            </a:r>
            <a:r>
              <a:rPr lang="en-US" altLang="sk-SK" sz="2000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domov</a:t>
            </a:r>
            <a:r>
              <a:rPr lang="en-US" altLang="sk-SK" sz="2000" dirty="0"/>
              <a:t> so </a:t>
            </a:r>
            <a:r>
              <a:rPr lang="en-US" altLang="sk-SK" sz="2000" dirty="0" err="1"/>
              <a:t>slovami</a:t>
            </a:r>
            <a:r>
              <a:rPr lang="en-US" altLang="sk-SK" sz="2000" dirty="0"/>
              <a:t>: </a:t>
            </a:r>
            <a:endParaRPr lang="sk-SK" altLang="sk-SK" sz="2000" dirty="0"/>
          </a:p>
          <a:p>
            <a:pPr>
              <a:lnSpc>
                <a:spcPct val="90000"/>
              </a:lnSpc>
              <a:buFontTx/>
              <a:buNone/>
            </a:pPr>
            <a:r>
              <a:rPr lang="sk-SK" altLang="sk-SK" sz="2000" dirty="0"/>
              <a:t>          		</a:t>
            </a:r>
            <a:r>
              <a:rPr lang="sk-SK" altLang="sk-SK" sz="2000" dirty="0" smtClean="0"/>
              <a:t>             „</a:t>
            </a:r>
            <a:r>
              <a:rPr lang="en-US" altLang="sk-SK" sz="2000" dirty="0"/>
              <a:t>Ale </a:t>
            </a:r>
            <a:r>
              <a:rPr lang="en-US" altLang="sk-SK" sz="2000" b="1" i="1" dirty="0"/>
              <a:t>do </a:t>
            </a:r>
            <a:r>
              <a:rPr lang="en-US" altLang="sk-SK" sz="2000" b="1" i="1" dirty="0" err="1"/>
              <a:t>dediny</a:t>
            </a:r>
            <a:r>
              <a:rPr lang="en-US" altLang="sk-SK" sz="2000" dirty="0"/>
              <a:t> </a:t>
            </a:r>
            <a:r>
              <a:rPr lang="en-US" altLang="sk-SK" sz="2000" dirty="0" err="1"/>
              <a:t>nechoď</a:t>
            </a:r>
            <a:r>
              <a:rPr lang="en-US" altLang="sk-SK" sz="2000" dirty="0"/>
              <a:t>!</a:t>
            </a:r>
            <a:r>
              <a:rPr lang="sk-SK" altLang="sk-SK" sz="2000" dirty="0"/>
              <a:t>“</a:t>
            </a:r>
          </a:p>
          <a:p>
            <a:pPr>
              <a:lnSpc>
                <a:spcPct val="90000"/>
              </a:lnSpc>
              <a:buFontTx/>
              <a:buNone/>
            </a:pPr>
            <a:endParaRPr lang="sk-SK" altLang="sk-SK" sz="2000" dirty="0"/>
          </a:p>
        </p:txBody>
      </p:sp>
    </p:spTree>
    <p:extLst>
      <p:ext uri="{BB962C8B-B14F-4D97-AF65-F5344CB8AC3E}">
        <p14:creationId xmlns:p14="http://schemas.microsoft.com/office/powerpoint/2010/main" val="20475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64896" cy="792088"/>
          </a:xfrm>
        </p:spPr>
        <p:txBody>
          <a:bodyPr/>
          <a:lstStyle/>
          <a:p>
            <a:pPr algn="ctr"/>
            <a:r>
              <a:rPr lang="sk-SK" i="1" dirty="0" err="1"/>
              <a:t>Mk</a:t>
            </a:r>
            <a:r>
              <a:rPr lang="sk-SK" i="1" dirty="0"/>
              <a:t> </a:t>
            </a:r>
            <a:r>
              <a:rPr lang="sk-SK" i="1" dirty="0" smtClean="0"/>
              <a:t>10,17-22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688632"/>
          </a:xfrm>
        </p:spPr>
        <p:txBody>
          <a:bodyPr>
            <a:normAutofit fontScale="92500" lnSpcReduction="20000"/>
          </a:bodyPr>
          <a:lstStyle/>
          <a:p>
            <a:r>
              <a:rPr lang="sk-SK" i="1" baseline="30000" dirty="0" smtClean="0"/>
              <a:t>17</a:t>
            </a:r>
            <a:r>
              <a:rPr lang="sk-SK" i="1" dirty="0" smtClean="0"/>
              <a:t> </a:t>
            </a:r>
            <a:r>
              <a:rPr lang="sk-SK" i="1" dirty="0"/>
              <a:t>Keď sa vydával na cestu, ktosi k nemu pribehol, kľakol si pred ním a pýtal sa ho: </a:t>
            </a:r>
            <a:endParaRPr lang="sk-SK" i="1" dirty="0" smtClean="0"/>
          </a:p>
          <a:p>
            <a:r>
              <a:rPr lang="sk-SK" i="1" dirty="0"/>
              <a:t>	</a:t>
            </a:r>
            <a:r>
              <a:rPr lang="sk-SK" i="1" dirty="0" smtClean="0"/>
              <a:t>„</a:t>
            </a:r>
            <a:r>
              <a:rPr lang="sk-SK" i="1" dirty="0">
                <a:solidFill>
                  <a:srgbClr val="C00000"/>
                </a:solidFill>
              </a:rPr>
              <a:t>Učiteľ</a:t>
            </a:r>
            <a:r>
              <a:rPr lang="sk-SK" i="1" dirty="0"/>
              <a:t> dobrý, čo mám robiť, aby </a:t>
            </a:r>
            <a:r>
              <a:rPr lang="sk-SK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 obsiahol večný </a:t>
            </a:r>
            <a:r>
              <a:rPr lang="sk-SK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život</a:t>
            </a:r>
            <a:r>
              <a:rPr lang="sk-SK" i="1" dirty="0"/>
              <a:t>?“ </a:t>
            </a:r>
            <a:endParaRPr lang="sk-SK" i="1" dirty="0" smtClean="0"/>
          </a:p>
          <a:p>
            <a:r>
              <a:rPr lang="sk-SK" i="1" baseline="30000" dirty="0" smtClean="0"/>
              <a:t>18</a:t>
            </a:r>
            <a:r>
              <a:rPr lang="sk-SK" i="1" dirty="0" smtClean="0"/>
              <a:t> </a:t>
            </a:r>
            <a:r>
              <a:rPr lang="sk-SK" i="1" dirty="0"/>
              <a:t>Ježiš mu povedal: </a:t>
            </a:r>
            <a:endParaRPr lang="sk-SK" i="1" dirty="0" smtClean="0"/>
          </a:p>
          <a:p>
            <a:r>
              <a:rPr lang="sk-SK" i="1" dirty="0"/>
              <a:t>	</a:t>
            </a:r>
            <a:r>
              <a:rPr lang="sk-SK" i="1" dirty="0" smtClean="0"/>
              <a:t>„</a:t>
            </a:r>
            <a:r>
              <a:rPr lang="sk-SK" i="1" dirty="0"/>
              <a:t>Prečo ma nazývaš dobrým? Nik nie je dobrý, jedine  </a:t>
            </a:r>
            <a:r>
              <a:rPr lang="sk-SK" i="1" dirty="0" smtClean="0"/>
              <a:t>Boh.</a:t>
            </a:r>
          </a:p>
          <a:p>
            <a:r>
              <a:rPr lang="sk-SK" i="1" dirty="0"/>
              <a:t> </a:t>
            </a:r>
            <a:r>
              <a:rPr lang="sk-SK" i="1" dirty="0" smtClean="0"/>
              <a:t>             </a:t>
            </a:r>
            <a:r>
              <a:rPr lang="sk-SK" i="1" baseline="30000" dirty="0" smtClean="0"/>
              <a:t>19</a:t>
            </a:r>
            <a:r>
              <a:rPr lang="sk-SK" i="1" dirty="0" smtClean="0"/>
              <a:t> </a:t>
            </a:r>
            <a:r>
              <a:rPr lang="sk-SK" i="1" dirty="0"/>
              <a:t>Poznáš prikázania: Nezabiješ! </a:t>
            </a:r>
            <a:r>
              <a:rPr lang="sk-SK" i="1" dirty="0" smtClean="0"/>
              <a:t>Nescudzoložíš! </a:t>
            </a:r>
          </a:p>
          <a:p>
            <a:r>
              <a:rPr lang="sk-SK" i="1" dirty="0"/>
              <a:t> </a:t>
            </a:r>
            <a:r>
              <a:rPr lang="sk-SK" i="1" dirty="0" smtClean="0"/>
              <a:t>	  Nepokradneš</a:t>
            </a:r>
            <a:r>
              <a:rPr lang="sk-SK" i="1" dirty="0"/>
              <a:t>! Nebudeš krivo svedčiť! Nebudeš </a:t>
            </a:r>
          </a:p>
          <a:p>
            <a:r>
              <a:rPr lang="sk-SK" i="1" dirty="0" smtClean="0"/>
              <a:t>                 podvádzať</a:t>
            </a:r>
            <a:r>
              <a:rPr lang="sk-SK" i="1" dirty="0"/>
              <a:t>! Cti svojho otca i matku!“</a:t>
            </a:r>
          </a:p>
          <a:p>
            <a:r>
              <a:rPr lang="sk-SK" i="1" dirty="0"/>
              <a:t> </a:t>
            </a:r>
            <a:r>
              <a:rPr lang="sk-SK" i="1" baseline="30000" dirty="0" smtClean="0"/>
              <a:t>20</a:t>
            </a:r>
            <a:r>
              <a:rPr lang="sk-SK" i="1" dirty="0" smtClean="0"/>
              <a:t> </a:t>
            </a:r>
            <a:r>
              <a:rPr lang="sk-SK" i="1" dirty="0"/>
              <a:t>Ale on mu povedal: </a:t>
            </a:r>
            <a:endParaRPr lang="sk-SK" i="1" dirty="0" smtClean="0"/>
          </a:p>
          <a:p>
            <a:r>
              <a:rPr lang="sk-SK" i="1" dirty="0"/>
              <a:t>	</a:t>
            </a:r>
            <a:r>
              <a:rPr lang="sk-SK" i="1" dirty="0" smtClean="0"/>
              <a:t>„</a:t>
            </a:r>
            <a:r>
              <a:rPr lang="sk-SK" i="1" dirty="0">
                <a:solidFill>
                  <a:srgbClr val="C00000"/>
                </a:solidFill>
              </a:rPr>
              <a:t>Učiteľ</a:t>
            </a:r>
            <a:r>
              <a:rPr lang="sk-SK" i="1" dirty="0"/>
              <a:t>, toto všetko som zachovával od svojej mladosti.“ </a:t>
            </a:r>
            <a:endParaRPr lang="sk-SK" i="1" dirty="0" smtClean="0"/>
          </a:p>
          <a:p>
            <a:r>
              <a:rPr lang="sk-SK" i="1" baseline="30000" dirty="0" smtClean="0"/>
              <a:t> 21</a:t>
            </a:r>
            <a:r>
              <a:rPr lang="sk-SK" i="1" dirty="0" smtClean="0"/>
              <a:t> </a:t>
            </a:r>
            <a:r>
              <a:rPr lang="sk-SK" i="1" dirty="0"/>
              <a:t>Ježiš naňho pozrel s láskou a povedal mu: </a:t>
            </a:r>
            <a:endParaRPr lang="sk-SK" i="1" dirty="0" smtClean="0"/>
          </a:p>
          <a:p>
            <a:r>
              <a:rPr lang="sk-SK" i="1" dirty="0" smtClean="0"/>
              <a:t>	„</a:t>
            </a:r>
            <a:r>
              <a:rPr lang="sk-SK" i="1" dirty="0"/>
              <a:t>Jedno ti ešte chýba. Choď, predaj všetko, čo máš, </a:t>
            </a:r>
            <a:r>
              <a:rPr lang="sk-SK" i="1" dirty="0" smtClean="0"/>
              <a:t>rozdaj </a:t>
            </a:r>
          </a:p>
          <a:p>
            <a:r>
              <a:rPr lang="sk-SK" i="1" dirty="0"/>
              <a:t> </a:t>
            </a:r>
            <a:r>
              <a:rPr lang="sk-SK" i="1" dirty="0" smtClean="0"/>
              <a:t>                chudobným </a:t>
            </a:r>
            <a:r>
              <a:rPr lang="sk-SK" i="1" dirty="0"/>
              <a:t>a </a:t>
            </a:r>
            <a:r>
              <a:rPr lang="sk-SK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budeš mať poklad v nebi</a:t>
            </a:r>
            <a:r>
              <a:rPr lang="sk-SK" i="1" dirty="0"/>
              <a:t>. Potom </a:t>
            </a:r>
            <a:r>
              <a:rPr lang="sk-SK" i="1" dirty="0" smtClean="0"/>
              <a:t>príď 	a</a:t>
            </a:r>
            <a:r>
              <a:rPr lang="sk-SK" i="1" dirty="0"/>
              <a:t> </a:t>
            </a:r>
            <a:r>
              <a:rPr lang="sk-SK" i="1" dirty="0" smtClean="0"/>
              <a:t>nasleduj ma</a:t>
            </a:r>
            <a:r>
              <a:rPr lang="sk-SK" i="1" dirty="0"/>
              <a:t>!“ </a:t>
            </a:r>
            <a:endParaRPr lang="sk-SK" i="1" dirty="0" smtClean="0"/>
          </a:p>
          <a:p>
            <a:r>
              <a:rPr lang="sk-SK" i="1" baseline="30000" dirty="0" smtClean="0"/>
              <a:t>22</a:t>
            </a:r>
            <a:r>
              <a:rPr lang="sk-SK" i="1" dirty="0" smtClean="0"/>
              <a:t> </a:t>
            </a:r>
            <a:r>
              <a:rPr lang="sk-SK" i="1" dirty="0"/>
              <a:t>On pri tomto slove zosmutnel </a:t>
            </a:r>
            <a:r>
              <a:rPr lang="sk-SK" i="1" dirty="0" smtClean="0"/>
              <a:t>a</a:t>
            </a:r>
            <a:r>
              <a:rPr lang="sk-SK" i="1" dirty="0"/>
              <a:t> odišiel zarmútený, lebo mal veľký majetok.</a:t>
            </a:r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3230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Meditácia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Ježiš</a:t>
            </a:r>
          </a:p>
          <a:p>
            <a:r>
              <a:rPr lang="sk-SK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Slepý </a:t>
            </a:r>
            <a:r>
              <a:rPr lang="sk-SK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Bartimej</a:t>
            </a:r>
            <a:r>
              <a:rPr lang="sk-SK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r>
              <a:rPr lang="sk-SK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Modlitba</a:t>
            </a:r>
            <a:endParaRPr lang="sk-SK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sk-SK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Spoločenstvo</a:t>
            </a:r>
            <a:endParaRPr lang="sk-SK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2388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3997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Mk 10,23</a:t>
            </a:r>
            <a:r>
              <a:rPr lang="sk-SK" dirty="0" smtClean="0"/>
              <a:t>-</a:t>
            </a:r>
            <a:r>
              <a:rPr lang="en-US" dirty="0" smtClean="0"/>
              <a:t>3</a:t>
            </a:r>
            <a:r>
              <a:rPr lang="sk-SK" dirty="0" smtClean="0"/>
              <a:t>1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95536" y="620688"/>
            <a:ext cx="8568952" cy="6048672"/>
          </a:xfrm>
        </p:spPr>
        <p:txBody>
          <a:bodyPr>
            <a:normAutofit fontScale="85000" lnSpcReduction="20000"/>
          </a:bodyPr>
          <a:lstStyle/>
          <a:p>
            <a:r>
              <a:rPr lang="en-US" i="1" baseline="30000" dirty="0" smtClean="0"/>
              <a:t>23</a:t>
            </a:r>
            <a:r>
              <a:rPr lang="en-US" i="1" dirty="0" smtClean="0"/>
              <a:t> </a:t>
            </a:r>
            <a:r>
              <a:rPr lang="en-US" i="1" dirty="0" err="1"/>
              <a:t>Ježiš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rozhliadol</a:t>
            </a:r>
            <a:r>
              <a:rPr lang="en-US" i="1" dirty="0"/>
              <a:t> a </a:t>
            </a:r>
            <a:r>
              <a:rPr lang="en-US" i="1" dirty="0" err="1"/>
              <a:t>povedal</a:t>
            </a:r>
            <a:r>
              <a:rPr lang="en-US" i="1" dirty="0"/>
              <a:t> </a:t>
            </a:r>
            <a:r>
              <a:rPr lang="en-US" i="1" dirty="0" err="1"/>
              <a:t>svojim</a:t>
            </a:r>
            <a:r>
              <a:rPr lang="en-US" i="1" dirty="0"/>
              <a:t> </a:t>
            </a:r>
            <a:r>
              <a:rPr lang="en-US" i="1" dirty="0" err="1"/>
              <a:t>učeníkom</a:t>
            </a:r>
            <a:r>
              <a:rPr lang="en-US" i="1" dirty="0"/>
              <a:t>: </a:t>
            </a:r>
            <a:endParaRPr lang="sk-SK" i="1" dirty="0" smtClean="0"/>
          </a:p>
          <a:p>
            <a:r>
              <a:rPr lang="sk-SK" i="1" dirty="0" smtClean="0"/>
              <a:t>         </a:t>
            </a:r>
            <a:r>
              <a:rPr lang="en-US" i="1" dirty="0" smtClean="0"/>
              <a:t>"</a:t>
            </a:r>
            <a:r>
              <a:rPr lang="en-US" i="1" dirty="0" err="1"/>
              <a:t>Ako</a:t>
            </a:r>
            <a:r>
              <a:rPr lang="en-US" i="1" dirty="0"/>
              <a:t> </a:t>
            </a:r>
            <a:r>
              <a:rPr lang="en-US" i="1" dirty="0" err="1"/>
              <a:t>ťažko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0070C0"/>
                </a:solidFill>
              </a:rPr>
              <a:t>vojdú</a:t>
            </a:r>
            <a:r>
              <a:rPr lang="en-US" i="1" dirty="0">
                <a:solidFill>
                  <a:srgbClr val="0070C0"/>
                </a:solidFill>
              </a:rPr>
              <a:t> do </a:t>
            </a:r>
            <a:r>
              <a:rPr lang="en-US" i="1" dirty="0" err="1">
                <a:solidFill>
                  <a:srgbClr val="0070C0"/>
                </a:solidFill>
              </a:rPr>
              <a:t>Božieho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kráľovstva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/>
              <a:t>tí</a:t>
            </a:r>
            <a:r>
              <a:rPr lang="en-US" i="1" dirty="0"/>
              <a:t>, </a:t>
            </a:r>
            <a:r>
              <a:rPr lang="en-US" i="1" dirty="0" err="1"/>
              <a:t>čo</a:t>
            </a:r>
            <a:r>
              <a:rPr lang="en-US" i="1" dirty="0"/>
              <a:t> </a:t>
            </a:r>
            <a:r>
              <a:rPr lang="en-US" i="1" dirty="0" err="1"/>
              <a:t>majú</a:t>
            </a:r>
            <a:r>
              <a:rPr lang="en-US" i="1" dirty="0"/>
              <a:t> </a:t>
            </a:r>
            <a:r>
              <a:rPr lang="en-US" i="1" dirty="0" err="1"/>
              <a:t>majetky</a:t>
            </a:r>
            <a:r>
              <a:rPr lang="en-US" i="1" dirty="0"/>
              <a:t>!"  </a:t>
            </a:r>
            <a:endParaRPr lang="sk-SK" i="1" dirty="0" smtClean="0"/>
          </a:p>
          <a:p>
            <a:r>
              <a:rPr lang="en-US" i="1" baseline="30000" dirty="0" smtClean="0"/>
              <a:t>24</a:t>
            </a:r>
            <a:r>
              <a:rPr lang="en-US" i="1" dirty="0" smtClean="0"/>
              <a:t> </a:t>
            </a:r>
            <a:r>
              <a:rPr lang="en-US" i="1" dirty="0" err="1"/>
              <a:t>Učeníci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nad</a:t>
            </a:r>
            <a:r>
              <a:rPr lang="en-US" i="1" dirty="0"/>
              <a:t> </a:t>
            </a:r>
            <a:r>
              <a:rPr lang="en-US" i="1" dirty="0" err="1"/>
              <a:t>jeho</a:t>
            </a:r>
            <a:r>
              <a:rPr lang="en-US" i="1" dirty="0"/>
              <a:t> </a:t>
            </a:r>
            <a:r>
              <a:rPr lang="en-US" i="1" dirty="0" err="1"/>
              <a:t>slovami</a:t>
            </a:r>
            <a:r>
              <a:rPr lang="en-US" i="1" dirty="0"/>
              <a:t> </a:t>
            </a:r>
            <a:r>
              <a:rPr lang="en-US" i="1" dirty="0" err="1"/>
              <a:t>zarazili</a:t>
            </a:r>
            <a:r>
              <a:rPr lang="en-US" i="1" dirty="0"/>
              <a:t>. Ale </a:t>
            </a:r>
            <a:r>
              <a:rPr lang="en-US" i="1" dirty="0" err="1"/>
              <a:t>Ježiš</a:t>
            </a:r>
            <a:r>
              <a:rPr lang="en-US" i="1" dirty="0"/>
              <a:t> </a:t>
            </a:r>
            <a:r>
              <a:rPr lang="en-US" i="1" dirty="0" err="1"/>
              <a:t>im</a:t>
            </a:r>
            <a:r>
              <a:rPr lang="en-US" i="1" dirty="0"/>
              <a:t> </a:t>
            </a:r>
            <a:r>
              <a:rPr lang="en-US" i="1" dirty="0" err="1"/>
              <a:t>ešte</a:t>
            </a:r>
            <a:r>
              <a:rPr lang="en-US" i="1" dirty="0"/>
              <a:t> </a:t>
            </a:r>
            <a:r>
              <a:rPr lang="en-US" i="1" dirty="0" err="1"/>
              <a:t>raz</a:t>
            </a:r>
            <a:r>
              <a:rPr lang="en-US" i="1" dirty="0"/>
              <a:t> </a:t>
            </a:r>
            <a:r>
              <a:rPr lang="en-US" i="1" dirty="0" err="1"/>
              <a:t>povedal</a:t>
            </a:r>
            <a:r>
              <a:rPr lang="en-US" i="1" dirty="0"/>
              <a:t>: </a:t>
            </a:r>
            <a:endParaRPr lang="sk-SK" i="1" dirty="0" smtClean="0"/>
          </a:p>
          <a:p>
            <a:r>
              <a:rPr lang="sk-SK" i="1" dirty="0" smtClean="0"/>
              <a:t>         </a:t>
            </a:r>
            <a:r>
              <a:rPr lang="en-US" i="1" dirty="0" smtClean="0"/>
              <a:t>"</a:t>
            </a:r>
            <a:r>
              <a:rPr lang="en-US" i="1" dirty="0" err="1"/>
              <a:t>Deti</a:t>
            </a:r>
            <a:r>
              <a:rPr lang="en-US" i="1" dirty="0"/>
              <a:t> </a:t>
            </a:r>
            <a:r>
              <a:rPr lang="en-US" i="1" dirty="0" err="1"/>
              <a:t>moje</a:t>
            </a:r>
            <a:r>
              <a:rPr lang="en-US" i="1" dirty="0"/>
              <a:t>, </a:t>
            </a:r>
            <a:r>
              <a:rPr lang="en-US" i="1" dirty="0" err="1"/>
              <a:t>ako</a:t>
            </a:r>
            <a:r>
              <a:rPr lang="en-US" i="1" dirty="0"/>
              <a:t> </a:t>
            </a:r>
            <a:r>
              <a:rPr lang="en-US" i="1" dirty="0" err="1"/>
              <a:t>ťažko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0070C0"/>
                </a:solidFill>
              </a:rPr>
              <a:t>vchádza</a:t>
            </a:r>
            <a:r>
              <a:rPr lang="en-US" i="1" dirty="0">
                <a:solidFill>
                  <a:srgbClr val="0070C0"/>
                </a:solidFill>
              </a:rPr>
              <a:t> do </a:t>
            </a:r>
            <a:r>
              <a:rPr lang="en-US" i="1" dirty="0" err="1">
                <a:solidFill>
                  <a:srgbClr val="0070C0"/>
                </a:solidFill>
              </a:rPr>
              <a:t>Božieho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kráľovstva</a:t>
            </a:r>
            <a:r>
              <a:rPr lang="en-US" i="1" dirty="0"/>
              <a:t>!  </a:t>
            </a:r>
            <a:endParaRPr lang="sk-SK" i="1" dirty="0" smtClean="0"/>
          </a:p>
          <a:p>
            <a:r>
              <a:rPr lang="sk-SK" i="1" baseline="30000" dirty="0" smtClean="0"/>
              <a:t>            </a:t>
            </a:r>
            <a:r>
              <a:rPr lang="en-US" i="1" baseline="30000" dirty="0" smtClean="0"/>
              <a:t>25</a:t>
            </a:r>
            <a:r>
              <a:rPr lang="en-US" i="1" dirty="0" smtClean="0"/>
              <a:t> </a:t>
            </a:r>
            <a:r>
              <a:rPr lang="en-US" i="1" dirty="0" err="1"/>
              <a:t>Ľahšie</a:t>
            </a:r>
            <a:r>
              <a:rPr lang="en-US" i="1" dirty="0"/>
              <a:t> je </a:t>
            </a:r>
            <a:r>
              <a:rPr lang="en-US" i="1" dirty="0" err="1"/>
              <a:t>ťave</a:t>
            </a:r>
            <a:r>
              <a:rPr lang="en-US" i="1" dirty="0"/>
              <a:t> </a:t>
            </a:r>
            <a:r>
              <a:rPr lang="en-US" i="1" dirty="0" err="1"/>
              <a:t>prejsť</a:t>
            </a:r>
            <a:r>
              <a:rPr lang="en-US" i="1" dirty="0"/>
              <a:t> </a:t>
            </a:r>
            <a:r>
              <a:rPr lang="en-US" i="1" dirty="0" err="1"/>
              <a:t>cez</a:t>
            </a:r>
            <a:r>
              <a:rPr lang="en-US" i="1" dirty="0"/>
              <a:t> </a:t>
            </a:r>
            <a:r>
              <a:rPr lang="en-US" i="1" dirty="0" err="1"/>
              <a:t>ucho</a:t>
            </a:r>
            <a:r>
              <a:rPr lang="en-US" i="1" dirty="0"/>
              <a:t> </a:t>
            </a:r>
            <a:r>
              <a:rPr lang="en-US" i="1" dirty="0" err="1"/>
              <a:t>ihly</a:t>
            </a:r>
            <a:r>
              <a:rPr lang="en-US" i="1" dirty="0"/>
              <a:t>, </a:t>
            </a:r>
            <a:r>
              <a:rPr lang="en-US" i="1" dirty="0" err="1"/>
              <a:t>ako</a:t>
            </a:r>
            <a:r>
              <a:rPr lang="en-US" i="1" dirty="0"/>
              <a:t> </a:t>
            </a:r>
            <a:r>
              <a:rPr lang="en-US" i="1" dirty="0" err="1"/>
              <a:t>boháčovi</a:t>
            </a:r>
            <a:r>
              <a:rPr lang="en-US" i="1" dirty="0"/>
              <a:t> </a:t>
            </a:r>
            <a:endParaRPr lang="sk-SK" i="1" dirty="0" smtClean="0"/>
          </a:p>
          <a:p>
            <a:r>
              <a:rPr lang="sk-SK" i="1" dirty="0">
                <a:solidFill>
                  <a:srgbClr val="00B0F0"/>
                </a:solidFill>
              </a:rPr>
              <a:t> </a:t>
            </a:r>
            <a:r>
              <a:rPr lang="sk-SK" i="1" dirty="0" smtClean="0">
                <a:solidFill>
                  <a:srgbClr val="00B0F0"/>
                </a:solidFill>
              </a:rPr>
              <a:t>         </a:t>
            </a:r>
            <a:r>
              <a:rPr lang="en-US" i="1" dirty="0" err="1" smtClean="0">
                <a:solidFill>
                  <a:srgbClr val="0070C0"/>
                </a:solidFill>
              </a:rPr>
              <a:t>vojsť</a:t>
            </a:r>
            <a:r>
              <a:rPr lang="en-US" i="1" dirty="0" smtClean="0">
                <a:solidFill>
                  <a:srgbClr val="0070C0"/>
                </a:solidFill>
              </a:rPr>
              <a:t> do</a:t>
            </a:r>
            <a:r>
              <a:rPr lang="sk-SK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Božieho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kráľovstva</a:t>
            </a:r>
            <a:r>
              <a:rPr lang="en-US" i="1" dirty="0">
                <a:solidFill>
                  <a:srgbClr val="00B0F0"/>
                </a:solidFill>
              </a:rPr>
              <a:t>.</a:t>
            </a:r>
            <a:r>
              <a:rPr lang="en-US" i="1" dirty="0"/>
              <a:t>"  </a:t>
            </a:r>
            <a:endParaRPr lang="sk-SK" i="1" dirty="0" smtClean="0"/>
          </a:p>
          <a:p>
            <a:r>
              <a:rPr lang="en-US" i="1" baseline="30000" dirty="0" smtClean="0"/>
              <a:t>26</a:t>
            </a:r>
            <a:r>
              <a:rPr lang="en-US" i="1" dirty="0" smtClean="0"/>
              <a:t> </a:t>
            </a:r>
            <a:r>
              <a:rPr lang="en-US" i="1" dirty="0"/>
              <a:t>Oni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ešte</a:t>
            </a:r>
            <a:r>
              <a:rPr lang="en-US" i="1" dirty="0"/>
              <a:t> </a:t>
            </a:r>
            <a:r>
              <a:rPr lang="en-US" i="1" dirty="0" err="1"/>
              <a:t>viac</a:t>
            </a:r>
            <a:r>
              <a:rPr lang="en-US" i="1" dirty="0"/>
              <a:t> </a:t>
            </a:r>
            <a:r>
              <a:rPr lang="en-US" i="1" dirty="0" err="1"/>
              <a:t>čudovali</a:t>
            </a:r>
            <a:r>
              <a:rPr lang="en-US" i="1" dirty="0"/>
              <a:t> a </a:t>
            </a:r>
            <a:r>
              <a:rPr lang="en-US" i="1" dirty="0" err="1"/>
              <a:t>hovorili</a:t>
            </a:r>
            <a:r>
              <a:rPr lang="en-US" i="1" dirty="0"/>
              <a:t> </a:t>
            </a:r>
            <a:r>
              <a:rPr lang="en-US" i="1" dirty="0" err="1"/>
              <a:t>si</a:t>
            </a:r>
            <a:r>
              <a:rPr lang="en-US" i="1" dirty="0"/>
              <a:t>: </a:t>
            </a:r>
            <a:endParaRPr lang="sk-SK" i="1" dirty="0" smtClean="0"/>
          </a:p>
          <a:p>
            <a:r>
              <a:rPr lang="sk-SK" i="1" dirty="0" smtClean="0"/>
              <a:t>          </a:t>
            </a:r>
            <a:r>
              <a:rPr lang="en-US" i="1" dirty="0" smtClean="0"/>
              <a:t>"</a:t>
            </a:r>
            <a:r>
              <a:rPr lang="en-US" i="1" dirty="0" err="1"/>
              <a:t>Kto</a:t>
            </a:r>
            <a:r>
              <a:rPr lang="en-US" i="1" dirty="0"/>
              <a:t> </a:t>
            </a:r>
            <a:r>
              <a:rPr lang="en-US" i="1" dirty="0" err="1"/>
              <a:t>potom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0070C0"/>
                </a:solidFill>
              </a:rPr>
              <a:t>môže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byť</a:t>
            </a:r>
            <a:r>
              <a:rPr lang="en-US" i="1" dirty="0">
                <a:solidFill>
                  <a:srgbClr val="0070C0"/>
                </a:solidFill>
              </a:rPr>
              <a:t> </a:t>
            </a:r>
            <a:r>
              <a:rPr lang="en-US" i="1" dirty="0" err="1">
                <a:solidFill>
                  <a:srgbClr val="0070C0"/>
                </a:solidFill>
              </a:rPr>
              <a:t>spasený</a:t>
            </a:r>
            <a:r>
              <a:rPr lang="en-US" i="1" dirty="0"/>
              <a:t>?"  </a:t>
            </a:r>
            <a:endParaRPr lang="sk-SK" i="1" dirty="0" smtClean="0"/>
          </a:p>
          <a:p>
            <a:r>
              <a:rPr lang="en-US" i="1" baseline="30000" dirty="0" smtClean="0"/>
              <a:t>27</a:t>
            </a:r>
            <a:r>
              <a:rPr lang="en-US" i="1" dirty="0" smtClean="0"/>
              <a:t> </a:t>
            </a:r>
            <a:r>
              <a:rPr lang="en-US" i="1" dirty="0" err="1"/>
              <a:t>Ježiš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na</a:t>
            </a:r>
            <a:r>
              <a:rPr lang="en-US" i="1" dirty="0"/>
              <a:t> </a:t>
            </a:r>
            <a:r>
              <a:rPr lang="en-US" i="1" dirty="0" err="1"/>
              <a:t>nich</a:t>
            </a:r>
            <a:r>
              <a:rPr lang="en-US" i="1" dirty="0"/>
              <a:t> </a:t>
            </a:r>
            <a:r>
              <a:rPr lang="en-US" i="1" dirty="0" err="1"/>
              <a:t>zahľadel</a:t>
            </a:r>
            <a:r>
              <a:rPr lang="en-US" i="1" dirty="0"/>
              <a:t> a </a:t>
            </a:r>
            <a:r>
              <a:rPr lang="en-US" i="1" dirty="0" err="1"/>
              <a:t>povedal</a:t>
            </a:r>
            <a:r>
              <a:rPr lang="en-US" i="1" dirty="0"/>
              <a:t>: </a:t>
            </a:r>
            <a:endParaRPr lang="sk-SK" i="1" dirty="0" smtClean="0"/>
          </a:p>
          <a:p>
            <a:pPr algn="ctr"/>
            <a:r>
              <a:rPr lang="en-US" i="1" dirty="0" smtClean="0">
                <a:solidFill>
                  <a:srgbClr val="C00000"/>
                </a:solidFill>
              </a:rPr>
              <a:t>"</a:t>
            </a:r>
            <a:r>
              <a:rPr lang="en-US" i="1" dirty="0" err="1">
                <a:solidFill>
                  <a:srgbClr val="C00000"/>
                </a:solidFill>
              </a:rPr>
              <a:t>Ľuďom</a:t>
            </a:r>
            <a:r>
              <a:rPr lang="en-US" i="1" dirty="0">
                <a:solidFill>
                  <a:srgbClr val="C00000"/>
                </a:solidFill>
              </a:rPr>
              <a:t> je to </a:t>
            </a:r>
            <a:r>
              <a:rPr lang="en-US" i="1" dirty="0" err="1">
                <a:solidFill>
                  <a:srgbClr val="C00000"/>
                </a:solidFill>
              </a:rPr>
              <a:t>nemožné</a:t>
            </a:r>
            <a:r>
              <a:rPr lang="en-US" i="1" dirty="0">
                <a:solidFill>
                  <a:srgbClr val="C00000"/>
                </a:solidFill>
              </a:rPr>
              <a:t>, ale </a:t>
            </a:r>
            <a:r>
              <a:rPr lang="en-US" i="1" dirty="0" err="1">
                <a:solidFill>
                  <a:srgbClr val="C00000"/>
                </a:solidFill>
              </a:rPr>
              <a:t>Bohu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nie</a:t>
            </a:r>
            <a:r>
              <a:rPr lang="en-US" i="1" dirty="0">
                <a:solidFill>
                  <a:srgbClr val="C00000"/>
                </a:solidFill>
              </a:rPr>
              <a:t>. Lebo </a:t>
            </a:r>
            <a:r>
              <a:rPr lang="en-US" i="1" dirty="0" err="1">
                <a:solidFill>
                  <a:srgbClr val="C00000"/>
                </a:solidFill>
              </a:rPr>
              <a:t>Bohu</a:t>
            </a:r>
            <a:r>
              <a:rPr lang="en-US" i="1" dirty="0">
                <a:solidFill>
                  <a:srgbClr val="C00000"/>
                </a:solidFill>
              </a:rPr>
              <a:t> je </a:t>
            </a:r>
            <a:r>
              <a:rPr lang="en-US" i="1" dirty="0" err="1">
                <a:solidFill>
                  <a:srgbClr val="C00000"/>
                </a:solidFill>
              </a:rPr>
              <a:t>všetko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možné</a:t>
            </a:r>
            <a:r>
              <a:rPr lang="en-US" i="1" dirty="0">
                <a:solidFill>
                  <a:srgbClr val="C00000"/>
                </a:solidFill>
              </a:rPr>
              <a:t>."  </a:t>
            </a:r>
            <a:endParaRPr lang="sk-SK" i="1" dirty="0" smtClean="0">
              <a:solidFill>
                <a:srgbClr val="C00000"/>
              </a:solidFill>
            </a:endParaRPr>
          </a:p>
          <a:p>
            <a:r>
              <a:rPr lang="en-US" i="1" baseline="30000" dirty="0" smtClean="0"/>
              <a:t>28</a:t>
            </a:r>
            <a:r>
              <a:rPr lang="en-US" i="1" dirty="0" smtClean="0"/>
              <a:t> </a:t>
            </a:r>
            <a:r>
              <a:rPr lang="en-US" i="1" dirty="0" err="1"/>
              <a:t>Tu</a:t>
            </a:r>
            <a:r>
              <a:rPr lang="en-US" i="1" dirty="0"/>
              <a:t> </a:t>
            </a:r>
            <a:r>
              <a:rPr lang="en-US" i="1" dirty="0" err="1"/>
              <a:t>sa</a:t>
            </a:r>
            <a:r>
              <a:rPr lang="en-US" i="1" dirty="0"/>
              <a:t> </a:t>
            </a:r>
            <a:r>
              <a:rPr lang="en-US" i="1" dirty="0" err="1"/>
              <a:t>ozval</a:t>
            </a:r>
            <a:r>
              <a:rPr lang="en-US" i="1" dirty="0"/>
              <a:t> Peter: "</a:t>
            </a:r>
            <a:r>
              <a:rPr lang="en-US" i="1" dirty="0" err="1"/>
              <a:t>Pozri</a:t>
            </a:r>
            <a:r>
              <a:rPr lang="en-US" i="1" dirty="0"/>
              <a:t>, my </a:t>
            </a:r>
            <a:r>
              <a:rPr lang="en-US" i="1" dirty="0" err="1"/>
              <a:t>sme</a:t>
            </a:r>
            <a:r>
              <a:rPr lang="en-US" i="1" dirty="0"/>
              <a:t> </a:t>
            </a:r>
            <a:r>
              <a:rPr lang="en-US" i="1" dirty="0" err="1"/>
              <a:t>opustili</a:t>
            </a:r>
            <a:r>
              <a:rPr lang="en-US" i="1" dirty="0"/>
              <a:t> </a:t>
            </a:r>
            <a:r>
              <a:rPr lang="en-US" i="1" dirty="0" err="1"/>
              <a:t>všetko</a:t>
            </a:r>
            <a:r>
              <a:rPr lang="en-US" i="1" dirty="0"/>
              <a:t> a </a:t>
            </a:r>
            <a:r>
              <a:rPr lang="en-US" i="1" dirty="0" err="1"/>
              <a:t>išli</a:t>
            </a:r>
            <a:r>
              <a:rPr lang="en-US" i="1" dirty="0"/>
              <a:t> </a:t>
            </a:r>
            <a:r>
              <a:rPr lang="en-US" i="1" dirty="0" err="1"/>
              <a:t>sme</a:t>
            </a:r>
            <a:r>
              <a:rPr lang="en-US" i="1" dirty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tebou</a:t>
            </a:r>
            <a:r>
              <a:rPr lang="en-US" i="1" dirty="0"/>
              <a:t>."  </a:t>
            </a:r>
            <a:endParaRPr lang="sk-SK" i="1" dirty="0" smtClean="0"/>
          </a:p>
          <a:p>
            <a:r>
              <a:rPr lang="en-US" i="1" baseline="30000" dirty="0" smtClean="0"/>
              <a:t>29</a:t>
            </a:r>
            <a:r>
              <a:rPr lang="en-US" i="1" dirty="0" smtClean="0"/>
              <a:t> </a:t>
            </a:r>
            <a:r>
              <a:rPr lang="en-US" i="1" dirty="0" err="1"/>
              <a:t>Ježiš</a:t>
            </a:r>
            <a:r>
              <a:rPr lang="en-US" i="1" dirty="0"/>
              <a:t> </a:t>
            </a:r>
            <a:r>
              <a:rPr lang="en-US" i="1" dirty="0" err="1"/>
              <a:t>povedal</a:t>
            </a:r>
            <a:r>
              <a:rPr lang="en-US" i="1" dirty="0"/>
              <a:t>: </a:t>
            </a:r>
            <a:endParaRPr lang="sk-SK" i="1" dirty="0" smtClean="0"/>
          </a:p>
          <a:p>
            <a:r>
              <a:rPr lang="sk-SK" i="1" dirty="0"/>
              <a:t> </a:t>
            </a:r>
            <a:r>
              <a:rPr lang="sk-SK" i="1" dirty="0" smtClean="0"/>
              <a:t>       </a:t>
            </a:r>
            <a:r>
              <a:rPr lang="sk-SK" sz="1900" i="1" dirty="0" smtClean="0"/>
              <a:t> </a:t>
            </a:r>
            <a:r>
              <a:rPr lang="en-US" sz="1900" i="1" dirty="0" smtClean="0"/>
              <a:t>"</a:t>
            </a:r>
            <a:r>
              <a:rPr lang="en-US" sz="1900" i="1" dirty="0" err="1" smtClean="0"/>
              <a:t>Veru</a:t>
            </a:r>
            <a:r>
              <a:rPr lang="en-US" sz="1900" i="1" dirty="0"/>
              <a:t>, </a:t>
            </a:r>
            <a:r>
              <a:rPr lang="en-US" sz="1900" i="1" dirty="0" err="1"/>
              <a:t>hovorím</a:t>
            </a:r>
            <a:r>
              <a:rPr lang="en-US" sz="1900" i="1" dirty="0"/>
              <a:t> </a:t>
            </a:r>
            <a:r>
              <a:rPr lang="en-US" sz="1900" i="1" dirty="0" err="1"/>
              <a:t>vám</a:t>
            </a:r>
            <a:r>
              <a:rPr lang="en-US" sz="1900" i="1" dirty="0"/>
              <a:t>: </a:t>
            </a:r>
            <a:r>
              <a:rPr lang="en-US" sz="1900" i="1" dirty="0" err="1"/>
              <a:t>Niet</a:t>
            </a:r>
            <a:r>
              <a:rPr lang="en-US" sz="1900" i="1" dirty="0"/>
              <a:t> </a:t>
            </a:r>
            <a:r>
              <a:rPr lang="en-US" sz="1900" i="1" dirty="0" err="1"/>
              <a:t>nikoho</a:t>
            </a:r>
            <a:r>
              <a:rPr lang="en-US" sz="1900" i="1" dirty="0"/>
              <a:t>, </a:t>
            </a:r>
            <a:r>
              <a:rPr lang="en-US" sz="1900" i="1" dirty="0" err="1"/>
              <a:t>kto</a:t>
            </a:r>
            <a:r>
              <a:rPr lang="en-US" sz="1900" i="1" dirty="0"/>
              <a:t> by pre </a:t>
            </a:r>
            <a:r>
              <a:rPr lang="en-US" sz="1900" i="1" dirty="0" err="1"/>
              <a:t>mňa</a:t>
            </a:r>
            <a:r>
              <a:rPr lang="en-US" sz="1900" i="1" dirty="0"/>
              <a:t> a pre </a:t>
            </a:r>
            <a:r>
              <a:rPr lang="en-US" sz="1900" i="1" dirty="0" err="1" smtClean="0"/>
              <a:t>evanjelium</a:t>
            </a:r>
            <a:r>
              <a:rPr lang="en-US" sz="1900" i="1" dirty="0" smtClean="0"/>
              <a:t> </a:t>
            </a:r>
            <a:r>
              <a:rPr lang="sk-SK" sz="1900" i="1" dirty="0" smtClean="0"/>
              <a:t>   </a:t>
            </a:r>
          </a:p>
          <a:p>
            <a:r>
              <a:rPr lang="sk-SK" sz="1900" i="1" dirty="0"/>
              <a:t> </a:t>
            </a:r>
            <a:r>
              <a:rPr lang="sk-SK" sz="1900" i="1" dirty="0" smtClean="0"/>
              <a:t>         </a:t>
            </a:r>
            <a:r>
              <a:rPr lang="en-US" sz="1900" i="1" dirty="0" err="1" smtClean="0"/>
              <a:t>opustil</a:t>
            </a:r>
            <a:r>
              <a:rPr lang="en-US" sz="1900" i="1" dirty="0" smtClean="0"/>
              <a:t> </a:t>
            </a:r>
            <a:r>
              <a:rPr lang="en-US" sz="1900" i="1" dirty="0" err="1"/>
              <a:t>dom</a:t>
            </a:r>
            <a:r>
              <a:rPr lang="en-US" sz="1900" i="1" dirty="0"/>
              <a:t> </a:t>
            </a:r>
            <a:r>
              <a:rPr lang="en-US" sz="1900" i="1" dirty="0" err="1"/>
              <a:t>alebo</a:t>
            </a:r>
            <a:r>
              <a:rPr lang="en-US" sz="1900" i="1" dirty="0"/>
              <a:t> </a:t>
            </a:r>
            <a:r>
              <a:rPr lang="en-US" sz="1900" i="1" dirty="0" err="1"/>
              <a:t>bratov</a:t>
            </a:r>
            <a:r>
              <a:rPr lang="en-US" sz="1900" i="1" dirty="0"/>
              <a:t> a </a:t>
            </a:r>
            <a:r>
              <a:rPr lang="en-US" sz="1900" i="1" dirty="0" err="1"/>
              <a:t>sestry</a:t>
            </a:r>
            <a:r>
              <a:rPr lang="en-US" sz="1900" i="1" dirty="0"/>
              <a:t> </a:t>
            </a:r>
            <a:r>
              <a:rPr lang="en-US" sz="1900" i="1" dirty="0" err="1"/>
              <a:t>alebo</a:t>
            </a:r>
            <a:r>
              <a:rPr lang="en-US" sz="1900" i="1" dirty="0"/>
              <a:t> </a:t>
            </a:r>
            <a:r>
              <a:rPr lang="en-US" sz="1900" i="1" dirty="0" err="1"/>
              <a:t>matku</a:t>
            </a:r>
            <a:r>
              <a:rPr lang="en-US" sz="1900" i="1" dirty="0"/>
              <a:t> a </a:t>
            </a:r>
            <a:r>
              <a:rPr lang="en-US" sz="1900" i="1" dirty="0" err="1"/>
              <a:t>otca</a:t>
            </a:r>
            <a:r>
              <a:rPr lang="en-US" sz="1900" i="1" dirty="0"/>
              <a:t> </a:t>
            </a:r>
            <a:r>
              <a:rPr lang="sk-SK" sz="1900" i="1" dirty="0" smtClean="0"/>
              <a:t> </a:t>
            </a:r>
            <a:r>
              <a:rPr lang="en-US" sz="1900" i="1" dirty="0" err="1" smtClean="0"/>
              <a:t>alebo</a:t>
            </a:r>
            <a:r>
              <a:rPr lang="en-US" sz="1900" i="1" dirty="0" smtClean="0"/>
              <a:t> </a:t>
            </a:r>
            <a:r>
              <a:rPr lang="en-US" sz="1900" i="1" dirty="0" err="1"/>
              <a:t>deti</a:t>
            </a:r>
            <a:r>
              <a:rPr lang="en-US" sz="1900" i="1" dirty="0"/>
              <a:t>, </a:t>
            </a:r>
            <a:endParaRPr lang="sk-SK" sz="1900" i="1" dirty="0" smtClean="0"/>
          </a:p>
          <a:p>
            <a:r>
              <a:rPr lang="sk-SK" sz="1900" i="1" dirty="0"/>
              <a:t> </a:t>
            </a:r>
            <a:r>
              <a:rPr lang="sk-SK" sz="1900" i="1" dirty="0" smtClean="0"/>
              <a:t>         </a:t>
            </a:r>
            <a:r>
              <a:rPr lang="en-US" sz="1900" i="1" dirty="0" err="1" smtClean="0"/>
              <a:t>alebo</a:t>
            </a:r>
            <a:r>
              <a:rPr lang="en-US" sz="1900" i="1" dirty="0" smtClean="0"/>
              <a:t> </a:t>
            </a:r>
            <a:r>
              <a:rPr lang="en-US" sz="1900" i="1" dirty="0" err="1"/>
              <a:t>polia</a:t>
            </a:r>
            <a:r>
              <a:rPr lang="en-US" sz="1900" i="1" dirty="0"/>
              <a:t>,  </a:t>
            </a:r>
            <a:r>
              <a:rPr lang="en-US" sz="1900" i="1" baseline="30000" dirty="0"/>
              <a:t>30</a:t>
            </a:r>
            <a:r>
              <a:rPr lang="en-US" sz="1900" i="1" dirty="0"/>
              <a:t> aby </a:t>
            </a:r>
            <a:r>
              <a:rPr lang="en-US" sz="1900" i="1" dirty="0" err="1"/>
              <a:t>nedostal</a:t>
            </a:r>
            <a:r>
              <a:rPr lang="en-US" sz="1900" i="1" dirty="0"/>
              <a:t> </a:t>
            </a:r>
            <a:r>
              <a:rPr lang="en-US" sz="1900" i="1" dirty="0" err="1"/>
              <a:t>stonásobne</a:t>
            </a:r>
            <a:r>
              <a:rPr lang="en-US" sz="1900" i="1" dirty="0"/>
              <a:t> </a:t>
            </a:r>
            <a:r>
              <a:rPr lang="en-US" sz="1900" i="1" dirty="0" err="1"/>
              <a:t>viac</a:t>
            </a:r>
            <a:r>
              <a:rPr lang="en-US" sz="1900" i="1" dirty="0"/>
              <a:t>; </a:t>
            </a:r>
            <a:r>
              <a:rPr lang="en-US" sz="1900" i="1" dirty="0" err="1"/>
              <a:t>teraz</a:t>
            </a:r>
            <a:r>
              <a:rPr lang="en-US" sz="1900" i="1" dirty="0"/>
              <a:t>, v </a:t>
            </a:r>
            <a:r>
              <a:rPr lang="en-US" sz="1900" i="1" dirty="0" err="1"/>
              <a:t>tomto</a:t>
            </a:r>
            <a:r>
              <a:rPr lang="en-US" sz="1900" i="1" dirty="0"/>
              <a:t> </a:t>
            </a:r>
            <a:r>
              <a:rPr lang="en-US" sz="1900" i="1" dirty="0" err="1"/>
              <a:t>čase</a:t>
            </a:r>
            <a:r>
              <a:rPr lang="en-US" sz="1900" i="1" dirty="0"/>
              <a:t>, </a:t>
            </a:r>
            <a:endParaRPr lang="sk-SK" sz="1900" i="1" dirty="0" smtClean="0"/>
          </a:p>
          <a:p>
            <a:r>
              <a:rPr lang="sk-SK" sz="1900" i="1" dirty="0"/>
              <a:t> </a:t>
            </a:r>
            <a:r>
              <a:rPr lang="sk-SK" sz="1900" i="1" dirty="0" smtClean="0"/>
              <a:t>         </a:t>
            </a:r>
            <a:r>
              <a:rPr lang="en-US" sz="1900" i="1" dirty="0" err="1" smtClean="0"/>
              <a:t>domy</a:t>
            </a:r>
            <a:r>
              <a:rPr lang="en-US" sz="1900" i="1" dirty="0"/>
              <a:t>, </a:t>
            </a:r>
            <a:r>
              <a:rPr lang="en-US" sz="1900" i="1" dirty="0" err="1"/>
              <a:t>bratov</a:t>
            </a:r>
            <a:r>
              <a:rPr lang="en-US" sz="1900" i="1" dirty="0"/>
              <a:t>, </a:t>
            </a:r>
            <a:r>
              <a:rPr lang="en-US" sz="1900" i="1" dirty="0" err="1"/>
              <a:t>sestry</a:t>
            </a:r>
            <a:r>
              <a:rPr lang="en-US" sz="1900" i="1" dirty="0"/>
              <a:t>, </a:t>
            </a:r>
            <a:r>
              <a:rPr lang="en-US" sz="1900" i="1" dirty="0" err="1"/>
              <a:t>matky</a:t>
            </a:r>
            <a:r>
              <a:rPr lang="en-US" sz="1900" i="1" dirty="0"/>
              <a:t>, </a:t>
            </a:r>
            <a:r>
              <a:rPr lang="en-US" sz="1900" i="1" dirty="0" err="1"/>
              <a:t>deti</a:t>
            </a:r>
            <a:r>
              <a:rPr lang="en-US" sz="1900" i="1" dirty="0"/>
              <a:t> </a:t>
            </a:r>
            <a:r>
              <a:rPr lang="en-US" sz="1900" i="1" dirty="0" err="1"/>
              <a:t>i</a:t>
            </a:r>
            <a:r>
              <a:rPr lang="en-US" sz="1900" i="1" dirty="0"/>
              <a:t> </a:t>
            </a:r>
            <a:r>
              <a:rPr lang="en-US" sz="1900" i="1" dirty="0" err="1"/>
              <a:t>polia</a:t>
            </a:r>
            <a:r>
              <a:rPr lang="en-US" sz="1900" i="1" dirty="0"/>
              <a:t>, </a:t>
            </a:r>
            <a:r>
              <a:rPr lang="en-US" sz="1900" i="1" dirty="0" err="1"/>
              <a:t>hoci</a:t>
            </a:r>
            <a:r>
              <a:rPr lang="en-US" sz="1900" i="1" dirty="0"/>
              <a:t> s </a:t>
            </a:r>
            <a:r>
              <a:rPr lang="en-US" sz="1900" i="1" dirty="0" err="1"/>
              <a:t>prenasledovaním</a:t>
            </a:r>
            <a:r>
              <a:rPr lang="en-US" sz="1900" i="1" dirty="0"/>
              <a:t>, </a:t>
            </a:r>
            <a:endParaRPr lang="sk-SK" sz="1900" i="1" dirty="0" smtClean="0"/>
          </a:p>
          <a:p>
            <a:r>
              <a:rPr lang="sk-SK" sz="1900" i="1" dirty="0"/>
              <a:t> </a:t>
            </a:r>
            <a:r>
              <a:rPr lang="sk-SK" sz="1900" i="1" dirty="0" smtClean="0"/>
              <a:t>          </a:t>
            </a:r>
            <a:r>
              <a:rPr lang="en-US" sz="1900" i="1" dirty="0" smtClean="0"/>
              <a:t>a </a:t>
            </a:r>
            <a:r>
              <a:rPr lang="en-US" sz="1900" i="1" dirty="0"/>
              <a:t>v </a:t>
            </a:r>
            <a:r>
              <a:rPr lang="en-US" sz="1900" i="1" dirty="0" err="1">
                <a:solidFill>
                  <a:srgbClr val="0070C0"/>
                </a:solidFill>
              </a:rPr>
              <a:t>budúcom</a:t>
            </a:r>
            <a:r>
              <a:rPr lang="en-US" sz="1900" i="1" dirty="0">
                <a:solidFill>
                  <a:srgbClr val="0070C0"/>
                </a:solidFill>
              </a:rPr>
              <a:t> </a:t>
            </a:r>
            <a:r>
              <a:rPr lang="en-US" sz="1900" i="1" dirty="0" err="1">
                <a:solidFill>
                  <a:srgbClr val="0070C0"/>
                </a:solidFill>
              </a:rPr>
              <a:t>veku</a:t>
            </a:r>
            <a:r>
              <a:rPr lang="en-US" sz="1900" i="1" dirty="0">
                <a:solidFill>
                  <a:srgbClr val="0070C0"/>
                </a:solidFill>
              </a:rPr>
              <a:t> </a:t>
            </a:r>
            <a:r>
              <a:rPr lang="en-US" sz="1900" i="1" dirty="0" err="1">
                <a:solidFill>
                  <a:srgbClr val="0070C0"/>
                </a:solidFill>
              </a:rPr>
              <a:t>večný</a:t>
            </a:r>
            <a:r>
              <a:rPr lang="en-US" sz="1900" i="1" dirty="0">
                <a:solidFill>
                  <a:srgbClr val="0070C0"/>
                </a:solidFill>
              </a:rPr>
              <a:t> </a:t>
            </a:r>
            <a:r>
              <a:rPr lang="en-US" sz="1900" i="1" dirty="0" err="1">
                <a:solidFill>
                  <a:srgbClr val="0070C0"/>
                </a:solidFill>
              </a:rPr>
              <a:t>život</a:t>
            </a:r>
            <a:r>
              <a:rPr lang="en-US" sz="1900" i="1" dirty="0">
                <a:solidFill>
                  <a:srgbClr val="0070C0"/>
                </a:solidFill>
              </a:rPr>
              <a:t>.</a:t>
            </a:r>
            <a:r>
              <a:rPr lang="en-US" sz="1900" i="1" dirty="0"/>
              <a:t>  </a:t>
            </a:r>
            <a:endParaRPr lang="sk-SK" sz="1900" i="1" dirty="0" smtClean="0"/>
          </a:p>
          <a:p>
            <a:r>
              <a:rPr lang="sk-SK" sz="1900" i="1" baseline="30000" dirty="0"/>
              <a:t> </a:t>
            </a:r>
            <a:r>
              <a:rPr lang="sk-SK" sz="1900" i="1" baseline="30000" dirty="0" smtClean="0"/>
              <a:t>                   </a:t>
            </a:r>
            <a:r>
              <a:rPr lang="en-US" sz="1900" i="1" baseline="30000" dirty="0" smtClean="0"/>
              <a:t>31</a:t>
            </a:r>
            <a:r>
              <a:rPr lang="en-US" sz="1900" i="1" dirty="0" smtClean="0"/>
              <a:t> </a:t>
            </a:r>
            <a:r>
              <a:rPr lang="en-US" sz="1900" i="1" dirty="0"/>
              <a:t>A </a:t>
            </a:r>
            <a:r>
              <a:rPr lang="en-US" sz="1900" i="1" dirty="0" err="1"/>
              <a:t>mnohí</a:t>
            </a:r>
            <a:r>
              <a:rPr lang="en-US" sz="1900" i="1" dirty="0"/>
              <a:t> </a:t>
            </a:r>
            <a:r>
              <a:rPr lang="en-US" sz="1900" i="1" dirty="0" err="1"/>
              <a:t>prví</a:t>
            </a:r>
            <a:r>
              <a:rPr lang="en-US" sz="1900" i="1" dirty="0"/>
              <a:t> </a:t>
            </a:r>
            <a:r>
              <a:rPr lang="en-US" sz="1900" i="1" dirty="0" err="1"/>
              <a:t>budú</a:t>
            </a:r>
            <a:r>
              <a:rPr lang="en-US" sz="1900" i="1" dirty="0"/>
              <a:t> </a:t>
            </a:r>
            <a:r>
              <a:rPr lang="en-US" sz="1900" i="1" dirty="0" err="1"/>
              <a:t>poslednými</a:t>
            </a:r>
            <a:r>
              <a:rPr lang="en-US" sz="1900" i="1" dirty="0"/>
              <a:t> a </a:t>
            </a:r>
            <a:r>
              <a:rPr lang="en-US" sz="1900" i="1" dirty="0" err="1"/>
              <a:t>poslední</a:t>
            </a:r>
            <a:r>
              <a:rPr lang="en-US" sz="1900" i="1" dirty="0"/>
              <a:t> </a:t>
            </a:r>
            <a:r>
              <a:rPr lang="en-US" sz="1900" i="1" dirty="0" err="1"/>
              <a:t>prvými</a:t>
            </a:r>
            <a:r>
              <a:rPr lang="en-US" sz="1900" i="1" dirty="0"/>
              <a:t>." </a:t>
            </a:r>
            <a:endParaRPr lang="sk-SK" sz="1900" i="1" dirty="0"/>
          </a:p>
        </p:txBody>
      </p:sp>
    </p:spTree>
    <p:extLst>
      <p:ext uri="{BB962C8B-B14F-4D97-AF65-F5344CB8AC3E}">
        <p14:creationId xmlns:p14="http://schemas.microsoft.com/office/powerpoint/2010/main" val="210623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Povolanie, Nasledovanie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52600"/>
            <a:ext cx="7620000" cy="4772744"/>
          </a:xfrm>
        </p:spPr>
        <p:txBody>
          <a:bodyPr>
            <a:normAutofit fontScale="92500"/>
          </a:bodyPr>
          <a:lstStyle/>
          <a:p>
            <a:r>
              <a:rPr lang="sk-SK" dirty="0" smtClean="0"/>
              <a:t>Kľúčové slová</a:t>
            </a:r>
            <a:r>
              <a:rPr lang="en-US" dirty="0" smtClean="0"/>
              <a:t>: </a:t>
            </a:r>
            <a:endParaRPr lang="en-US" dirty="0"/>
          </a:p>
          <a:p>
            <a:pPr lvl="1"/>
            <a:r>
              <a:rPr lang="en-US" b="1" i="1" dirty="0" err="1"/>
              <a:t>kalein</a:t>
            </a:r>
            <a:r>
              <a:rPr lang="en-US" b="1" i="1" dirty="0"/>
              <a:t> &amp; </a:t>
            </a:r>
            <a:r>
              <a:rPr lang="en-US" b="1" i="1" dirty="0" err="1"/>
              <a:t>proskalein</a:t>
            </a:r>
            <a:r>
              <a:rPr lang="en-US" b="1" i="1" dirty="0"/>
              <a:t> </a:t>
            </a:r>
            <a:r>
              <a:rPr lang="en-US" dirty="0"/>
              <a:t>= </a:t>
            </a:r>
            <a:r>
              <a:rPr lang="sk-SK" dirty="0" smtClean="0"/>
              <a:t>volať</a:t>
            </a:r>
            <a:r>
              <a:rPr lang="en-US" dirty="0" smtClean="0"/>
              <a:t>, </a:t>
            </a:r>
            <a:r>
              <a:rPr lang="sk-SK" dirty="0"/>
              <a:t>z</a:t>
            </a:r>
            <a:r>
              <a:rPr lang="sk-SK" dirty="0" smtClean="0"/>
              <a:t>hromaždiť</a:t>
            </a:r>
            <a:endParaRPr lang="en-US" dirty="0"/>
          </a:p>
          <a:p>
            <a:pPr lvl="1"/>
            <a:r>
              <a:rPr lang="en-US" b="1" i="1" dirty="0" err="1"/>
              <a:t>akolouthein</a:t>
            </a:r>
            <a:r>
              <a:rPr lang="en-US" b="1" i="1" dirty="0"/>
              <a:t> </a:t>
            </a:r>
            <a:r>
              <a:rPr lang="en-US" dirty="0"/>
              <a:t>= </a:t>
            </a:r>
            <a:r>
              <a:rPr lang="sk-SK" dirty="0" smtClean="0"/>
              <a:t>nasledovať</a:t>
            </a:r>
            <a:endParaRPr lang="en-US" dirty="0"/>
          </a:p>
          <a:p>
            <a:pPr lvl="1"/>
            <a:r>
              <a:rPr lang="en-US" b="1" i="1" dirty="0" err="1"/>
              <a:t>opiso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sk-SK" dirty="0" smtClean="0"/>
              <a:t> za</a:t>
            </a:r>
            <a:endParaRPr lang="en-US" dirty="0"/>
          </a:p>
          <a:p>
            <a:pPr lvl="1"/>
            <a:r>
              <a:rPr lang="en-US" b="1" i="1" dirty="0"/>
              <a:t>ho </a:t>
            </a:r>
            <a:r>
              <a:rPr lang="en-US" b="1" i="1" dirty="0" err="1"/>
              <a:t>hodos</a:t>
            </a:r>
            <a:r>
              <a:rPr lang="en-US" dirty="0"/>
              <a:t> = </a:t>
            </a:r>
            <a:r>
              <a:rPr lang="sk-SK" dirty="0" smtClean="0"/>
              <a:t>cesta</a:t>
            </a:r>
          </a:p>
          <a:p>
            <a:pPr lvl="1"/>
            <a:endParaRPr lang="sk-SK" dirty="0"/>
          </a:p>
          <a:p>
            <a:r>
              <a:rPr lang="sk-SK" i="1" dirty="0"/>
              <a:t>„Jedno ti ešte chýba. </a:t>
            </a:r>
            <a:endParaRPr lang="sk-SK" i="1" dirty="0" smtClean="0"/>
          </a:p>
          <a:p>
            <a:r>
              <a:rPr lang="sk-SK" i="1" dirty="0">
                <a:solidFill>
                  <a:srgbClr val="C00000"/>
                </a:solidFill>
              </a:rPr>
              <a:t> </a:t>
            </a:r>
            <a:r>
              <a:rPr lang="sk-SK" i="1" dirty="0" smtClean="0">
                <a:solidFill>
                  <a:srgbClr val="C00000"/>
                </a:solidFill>
              </a:rPr>
              <a:t>  Choď</a:t>
            </a:r>
            <a:r>
              <a:rPr lang="sk-SK" i="1" dirty="0"/>
              <a:t>, predaj všetko, čo máš, rozdaj </a:t>
            </a:r>
            <a:r>
              <a:rPr lang="sk-SK" i="1" dirty="0" smtClean="0"/>
              <a:t>chudobným </a:t>
            </a:r>
          </a:p>
          <a:p>
            <a:r>
              <a:rPr lang="sk-SK" i="1" dirty="0"/>
              <a:t> </a:t>
            </a:r>
            <a:r>
              <a:rPr lang="sk-SK" i="1" dirty="0" smtClean="0"/>
              <a:t>  a</a:t>
            </a:r>
            <a:r>
              <a:rPr lang="sk-SK" i="1" dirty="0"/>
              <a:t> budeš mať poklad v nebi. </a:t>
            </a:r>
            <a:endParaRPr lang="sk-SK" i="1" dirty="0" smtClean="0"/>
          </a:p>
          <a:p>
            <a:r>
              <a:rPr lang="sk-SK" i="1" dirty="0"/>
              <a:t> </a:t>
            </a:r>
            <a:r>
              <a:rPr lang="sk-SK" i="1" dirty="0" smtClean="0"/>
              <a:t> Potom </a:t>
            </a:r>
            <a:r>
              <a:rPr lang="sk-SK" i="1" dirty="0" smtClean="0">
                <a:solidFill>
                  <a:srgbClr val="FF0000"/>
                </a:solidFill>
              </a:rPr>
              <a:t>príď</a:t>
            </a:r>
            <a:r>
              <a:rPr lang="sk-SK" i="1" dirty="0" smtClean="0"/>
              <a:t>  a </a:t>
            </a:r>
            <a:r>
              <a:rPr lang="sk-SK" i="1" dirty="0" smtClean="0">
                <a:solidFill>
                  <a:srgbClr val="C00000"/>
                </a:solidFill>
              </a:rPr>
              <a:t>nasleduj</a:t>
            </a:r>
            <a:r>
              <a:rPr lang="sk-SK" i="1" dirty="0" smtClean="0"/>
              <a:t> ma!“ </a:t>
            </a:r>
            <a:endParaRPr lang="sk-SK" dirty="0" smtClean="0">
              <a:solidFill>
                <a:srgbClr val="002060"/>
              </a:solidFill>
            </a:endParaRPr>
          </a:p>
          <a:p>
            <a:endParaRPr lang="sk-SK" dirty="0" smtClean="0">
              <a:solidFill>
                <a:srgbClr val="002060"/>
              </a:solidFill>
            </a:endParaRPr>
          </a:p>
          <a:p>
            <a:r>
              <a:rPr lang="sk-SK" dirty="0" smtClean="0">
                <a:solidFill>
                  <a:srgbClr val="002060"/>
                </a:solidFill>
              </a:rPr>
              <a:t>Text je súčasť celku </a:t>
            </a:r>
            <a:r>
              <a:rPr lang="sk-SK" dirty="0" err="1" smtClean="0">
                <a:solidFill>
                  <a:srgbClr val="002060"/>
                </a:solidFill>
              </a:rPr>
              <a:t>Mk</a:t>
            </a:r>
            <a:r>
              <a:rPr lang="sk-SK" dirty="0" smtClean="0">
                <a:solidFill>
                  <a:srgbClr val="002060"/>
                </a:solidFill>
              </a:rPr>
              <a:t> 10,17-31, o </a:t>
            </a:r>
            <a:r>
              <a:rPr lang="sk-SK" dirty="0" err="1" smtClean="0">
                <a:solidFill>
                  <a:srgbClr val="002060"/>
                </a:solidFill>
              </a:rPr>
              <a:t>učeníctve</a:t>
            </a:r>
            <a:r>
              <a:rPr lang="sk-SK" dirty="0" smtClean="0">
                <a:solidFill>
                  <a:srgbClr val="002060"/>
                </a:solidFill>
              </a:rPr>
              <a:t> a večnom živote</a:t>
            </a:r>
            <a:endParaRPr lang="sk-SK" dirty="0">
              <a:solidFill>
                <a:srgbClr val="002060"/>
              </a:solidFill>
            </a:endParaRPr>
          </a:p>
          <a:p>
            <a:endParaRPr lang="en-US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9956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-315416"/>
            <a:ext cx="5791200" cy="1371600"/>
          </a:xfrm>
        </p:spPr>
        <p:txBody>
          <a:bodyPr/>
          <a:lstStyle/>
          <a:p>
            <a:r>
              <a:rPr lang="sk-SK" dirty="0" err="1" smtClean="0"/>
              <a:t>Silvano</a:t>
            </a:r>
            <a:r>
              <a:rPr lang="sk-SK" dirty="0" smtClean="0"/>
              <a:t> </a:t>
            </a:r>
            <a:r>
              <a:rPr lang="sk-SK" dirty="0" err="1" smtClean="0"/>
              <a:t>Fausti</a:t>
            </a:r>
            <a:r>
              <a:rPr lang="sk-SK" dirty="0" smtClean="0"/>
              <a:t> SJ  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915817" y="1743133"/>
            <a:ext cx="6024202" cy="4854219"/>
          </a:xfrm>
        </p:spPr>
        <p:txBody>
          <a:bodyPr>
            <a:normAutofit fontScale="62500" lnSpcReduction="20000"/>
          </a:bodyPr>
          <a:lstStyle/>
          <a:p>
            <a:r>
              <a:rPr lang="sk-SK" dirty="0" smtClean="0"/>
              <a:t>Taliansky teológ</a:t>
            </a:r>
            <a:r>
              <a:rPr lang="de-DE" dirty="0" smtClean="0"/>
              <a:t> </a:t>
            </a:r>
            <a:r>
              <a:rPr lang="sk-SK" dirty="0" smtClean="0"/>
              <a:t>s formáciou a štúdiom v Nemecku </a:t>
            </a:r>
            <a:r>
              <a:rPr lang="de-DE" dirty="0" smtClean="0"/>
              <a:t>(</a:t>
            </a:r>
            <a:r>
              <a:rPr lang="sk-SK" dirty="0" smtClean="0"/>
              <a:t>M</a:t>
            </a:r>
            <a:r>
              <a:rPr lang="de-DE" dirty="0" err="1" smtClean="0"/>
              <a:t>ünster</a:t>
            </a:r>
            <a:r>
              <a:rPr lang="sk-SK" dirty="0" smtClean="0"/>
              <a:t>; 1969</a:t>
            </a:r>
            <a:r>
              <a:rPr lang="de-DE" dirty="0" smtClean="0"/>
              <a:t>)</a:t>
            </a:r>
            <a:endParaRPr lang="sk-SK" sz="3300" dirty="0" smtClean="0"/>
          </a:p>
          <a:p>
            <a:pPr lvl="1"/>
            <a:r>
              <a:rPr lang="sk-SK" sz="3300" dirty="0" smtClean="0"/>
              <a:t>nadchnutý logicko-formálnou stránkou jazyka rovnako ako jeho expresívno-komunikačnou stránkou (1960-1970)</a:t>
            </a:r>
          </a:p>
          <a:p>
            <a:pPr lvl="1"/>
            <a:r>
              <a:rPr lang="sk-SK" sz="3300" dirty="0" smtClean="0"/>
              <a:t>Kňaz a exegéta z obdobia sekularizmu, z obdobia „smrti Boha“, resp. ateizmu, a pod. </a:t>
            </a:r>
            <a:endParaRPr lang="sk-SK" dirty="0" smtClean="0"/>
          </a:p>
          <a:p>
            <a:r>
              <a:rPr lang="sk-SK" dirty="0" smtClean="0"/>
              <a:t>Desiatky kníh – komentárov k evanjeliám, k Listom. Preklad niektorých diel je v češtine</a:t>
            </a:r>
          </a:p>
          <a:p>
            <a:pPr lvl="1"/>
            <a:r>
              <a:rPr lang="sk-SK" sz="3200" dirty="0" smtClean="0"/>
              <a:t>Exaktný analytik, ktorý používa jednoduchý a priamy jazyk; je pozorným a dôsledným mysliteľom</a:t>
            </a:r>
            <a:endParaRPr lang="sk-SK" dirty="0" smtClean="0"/>
          </a:p>
          <a:p>
            <a:r>
              <a:rPr lang="sk-SK" dirty="0" smtClean="0"/>
              <a:t>Jezuita žijúci v spoločenstve </a:t>
            </a:r>
            <a:r>
              <a:rPr lang="sk-SK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Slovo a skutok</a:t>
            </a:r>
            <a:r>
              <a:rPr lang="sk-SK" dirty="0" smtClean="0"/>
              <a:t> vo </a:t>
            </a:r>
            <a:r>
              <a:rPr lang="sk-SK" dirty="0" err="1" smtClean="0"/>
              <a:t>Villapizzone</a:t>
            </a:r>
            <a:r>
              <a:rPr lang="sk-SK" dirty="0" smtClean="0"/>
              <a:t> (MI)</a:t>
            </a:r>
          </a:p>
          <a:p>
            <a:r>
              <a:rPr lang="sk-SK" dirty="0" smtClean="0"/>
              <a:t>Božie slovo v Písme – približuje životu človeka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379952"/>
          </a:xfrm>
        </p:spPr>
        <p:txBody>
          <a:bodyPr>
            <a:normAutofit/>
          </a:bodyPr>
          <a:lstStyle/>
          <a:p>
            <a:r>
              <a:rPr lang="sk-SK" b="1" dirty="0" smtClean="0"/>
              <a:t>Život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sz="900" b="1" dirty="0" smtClean="0"/>
          </a:p>
          <a:p>
            <a:r>
              <a:rPr lang="sk-SK" b="1" dirty="0" smtClean="0"/>
              <a:t>Dielo </a:t>
            </a:r>
          </a:p>
          <a:p>
            <a:endParaRPr lang="sk-SK" b="1" dirty="0" smtClean="0"/>
          </a:p>
          <a:p>
            <a:endParaRPr lang="sk-SK" dirty="0"/>
          </a:p>
          <a:p>
            <a:endParaRPr lang="sk-SK" b="1" dirty="0" smtClean="0"/>
          </a:p>
          <a:p>
            <a:r>
              <a:rPr lang="sk-SK" b="1" dirty="0" smtClean="0"/>
              <a:t>Súčasné aktivity 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27" name="Picture 3" descr="D:\My Documents\AKADEMICKE\prezentacia 120110-FAUSTI-Lk\FAUSTI,Silvano,S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700808"/>
            <a:ext cx="1773026" cy="2668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62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2079" y="39452"/>
            <a:ext cx="8310595" cy="137160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Štruktúra FAUSTIHO komentárov 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(sú v češtine k 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Evanjeliu podľa </a:t>
            </a:r>
            <a:r>
              <a:rPr lang="sk-SK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Mt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k-SK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sk-SK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Lk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sk-SK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Jn</a:t>
            </a:r>
            <a:r>
              <a:rPr lang="sk-SK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sk-SK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Štruktúra k statiam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1627632" y="2204864"/>
            <a:ext cx="3291840" cy="417646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k-SK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0. Text</a:t>
            </a:r>
          </a:p>
          <a:p>
            <a:pPr marL="633222" indent="-514350">
              <a:buNone/>
            </a:pPr>
            <a:endParaRPr lang="sk-SK" sz="1000" dirty="0"/>
          </a:p>
          <a:p>
            <a:pPr marL="633222" indent="-514350">
              <a:buNone/>
            </a:pPr>
            <a:r>
              <a:rPr lang="sk-SK" b="1" dirty="0" smtClean="0"/>
              <a:t>1. Posolstvo textu </a:t>
            </a:r>
          </a:p>
          <a:p>
            <a:pPr marL="633222" indent="-514350">
              <a:buNone/>
            </a:pPr>
            <a:endParaRPr lang="sk-SK" b="1" dirty="0" smtClean="0"/>
          </a:p>
          <a:p>
            <a:pPr>
              <a:buNone/>
            </a:pPr>
            <a:r>
              <a:rPr lang="sk-SK" b="1" dirty="0" smtClean="0"/>
              <a:t>  2. Čítanie textu</a:t>
            </a:r>
          </a:p>
          <a:p>
            <a:pPr>
              <a:buNone/>
            </a:pPr>
            <a:endParaRPr lang="sk-SK" sz="1300" b="1" dirty="0" smtClean="0"/>
          </a:p>
          <a:p>
            <a:pPr>
              <a:buNone/>
            </a:pPr>
            <a:r>
              <a:rPr lang="sk-SK" b="1" dirty="0" smtClean="0"/>
              <a:t> 3. Od textu k modlitbe</a:t>
            </a:r>
          </a:p>
          <a:p>
            <a:pPr>
              <a:buNone/>
            </a:pPr>
            <a:endParaRPr lang="sk-SK" b="1" dirty="0" smtClean="0"/>
          </a:p>
          <a:p>
            <a:pPr>
              <a:buNone/>
            </a:pPr>
            <a:r>
              <a:rPr lang="sk-SK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4. Texty k prehĺbeniu</a:t>
            </a:r>
          </a:p>
          <a:p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488080"/>
          </a:xfrm>
        </p:spPr>
        <p:txBody>
          <a:bodyPr/>
          <a:lstStyle/>
          <a:p>
            <a:r>
              <a:rPr lang="sk-SK" dirty="0" smtClean="0"/>
              <a:t>popis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5093208" y="2132856"/>
            <a:ext cx="3727264" cy="43924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k-SK" dirty="0" smtClean="0"/>
              <a:t>0. Nejde o napísaný text ale o prepísaný text</a:t>
            </a:r>
          </a:p>
          <a:p>
            <a:pPr>
              <a:buNone/>
            </a:pPr>
            <a:r>
              <a:rPr lang="sk-SK" dirty="0" smtClean="0"/>
              <a:t>1. Všeobecné uvedenie, potrebné k celku („...je môj milovaný syn“)</a:t>
            </a:r>
          </a:p>
          <a:p>
            <a:pPr>
              <a:buNone/>
            </a:pPr>
            <a:r>
              <a:rPr lang="sk-SK" dirty="0" smtClean="0"/>
              <a:t>2. Čítanie – podrobné od slov k vetám (10,4)</a:t>
            </a:r>
          </a:p>
          <a:p>
            <a:pPr>
              <a:buNone/>
            </a:pPr>
            <a:r>
              <a:rPr lang="sk-SK" dirty="0" smtClean="0"/>
              <a:t>3. Pozvanie k modlitbe a spôsoby ako zotrvať pri téme.</a:t>
            </a:r>
          </a:p>
          <a:p>
            <a:pPr>
              <a:buNone/>
            </a:pPr>
            <a:r>
              <a:rPr lang="sk-SK" dirty="0" smtClean="0"/>
              <a:t>4. Kontemplácia – brána k činnosti...</a:t>
            </a:r>
          </a:p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3354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52400" y="0"/>
            <a:ext cx="9144000" cy="7345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49263" algn="l"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6778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sk-SK" altLang="sk-SK" sz="2800" b="1" dirty="0">
                <a:cs typeface="Times New Roman" pitchFamily="18" charset="0"/>
              </a:rPr>
              <a:t>Spôsob modlitby cez text Evanjelia</a:t>
            </a:r>
            <a:endParaRPr lang="sk-SK" altLang="sk-SK" sz="2800" dirty="0">
              <a:cs typeface="Times New Roman" pitchFamily="18" charset="0"/>
            </a:endParaRPr>
          </a:p>
          <a:p>
            <a:pPr algn="just" eaLnBrk="0" hangingPunct="0"/>
            <a:endParaRPr lang="sk-SK" altLang="sk-SK" sz="12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b="1" dirty="0">
                <a:cs typeface="Times New Roman" pitchFamily="18" charset="0"/>
              </a:rPr>
              <a:t>1)      Vstúpim do modlitby: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i="1" dirty="0">
                <a:cs typeface="Times New Roman" pitchFamily="18" charset="0"/>
              </a:rPr>
              <a:t>- upokojením sa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i="1" dirty="0">
                <a:cs typeface="Times New Roman" pitchFamily="18" charset="0"/>
              </a:rPr>
              <a:t>- postavím sa do Božej prítomnosti;</a:t>
            </a:r>
            <a:r>
              <a:rPr lang="sk-SK" altLang="sk-SK" sz="2000" dirty="0"/>
              <a:t> </a:t>
            </a:r>
            <a:r>
              <a:rPr lang="sk-SK" altLang="sk-SK" sz="2000" i="1" dirty="0">
                <a:cs typeface="Times New Roman" pitchFamily="18" charset="0"/>
              </a:rPr>
              <a:t>prežehnám sa</a:t>
            </a:r>
            <a:r>
              <a:rPr lang="sk-SK" altLang="sk-SK" sz="2000" i="1" dirty="0"/>
              <a:t> a</a:t>
            </a:r>
            <a:r>
              <a:rPr lang="sk-SK" altLang="sk-SK" sz="2000" i="1" dirty="0">
                <a:cs typeface="Times New Roman" pitchFamily="18" charset="0"/>
              </a:rPr>
              <a:t> modl</a:t>
            </a:r>
            <a:r>
              <a:rPr lang="sk-SK" altLang="sk-SK" sz="2000" i="1" dirty="0"/>
              <a:t>ím sa</a:t>
            </a:r>
            <a:r>
              <a:rPr lang="sk-SK" altLang="sk-SK" sz="2000" i="1" dirty="0">
                <a:cs typeface="Times New Roman" pitchFamily="18" charset="0"/>
              </a:rPr>
              <a:t> Otčenáš</a:t>
            </a:r>
          </a:p>
          <a:p>
            <a:pPr algn="just" eaLnBrk="0" hangingPunct="0"/>
            <a:r>
              <a:rPr lang="sk-SK" altLang="sk-SK" sz="2000" i="1" dirty="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sk-SK" altLang="sk-SK" sz="2000" b="1" dirty="0">
                <a:cs typeface="Times New Roman" pitchFamily="18" charset="0"/>
              </a:rPr>
              <a:t>2)      Sústredím sa: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-         </a:t>
            </a:r>
            <a:r>
              <a:rPr lang="sk-SK" altLang="sk-SK" sz="2000" i="1" dirty="0">
                <a:cs typeface="Times New Roman" pitchFamily="18" charset="0"/>
              </a:rPr>
              <a:t>predstavím si miesto, na ktorom sa odohráva scéna na uvažovanie;</a:t>
            </a:r>
            <a:r>
              <a:rPr lang="sk-SK" altLang="sk-SK" sz="2000" dirty="0">
                <a:cs typeface="Times New Roman" pitchFamily="18" charset="0"/>
              </a:rPr>
              <a:t> </a:t>
            </a:r>
          </a:p>
          <a:p>
            <a:pPr algn="just" eaLnBrk="0" hangingPunct="0"/>
            <a:endParaRPr lang="sk-SK" altLang="sk-SK" sz="2000" b="1" dirty="0"/>
          </a:p>
          <a:p>
            <a:pPr algn="just" eaLnBrk="0" hangingPunct="0"/>
            <a:r>
              <a:rPr lang="sk-SK" altLang="sk-SK" sz="2000" b="1" dirty="0">
                <a:cs typeface="Times New Roman" pitchFamily="18" charset="0"/>
              </a:rPr>
              <a:t>3)      Žiadam od Pána to, čo chcem </a:t>
            </a:r>
            <a:r>
              <a:rPr lang="sk-SK" altLang="sk-SK" sz="2000" b="1" dirty="0"/>
              <a:t>dosiahnuť</a:t>
            </a: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-         </a:t>
            </a:r>
            <a:r>
              <a:rPr lang="sk-SK" altLang="sk-SK" sz="2000" i="1" dirty="0">
                <a:cs typeface="Times New Roman" pitchFamily="18" charset="0"/>
              </a:rPr>
              <a:t>je to dar, ktorý mi text  chce darovať </a:t>
            </a:r>
            <a:endParaRPr lang="sk-SK" altLang="sk-SK" sz="2000" i="1" dirty="0"/>
          </a:p>
          <a:p>
            <a:pPr algn="just" eaLnBrk="0" hangingPunct="0"/>
            <a:r>
              <a:rPr lang="sk-SK" altLang="sk-SK" sz="2000" i="1" dirty="0"/>
              <a:t>          </a:t>
            </a:r>
            <a:r>
              <a:rPr lang="sk-SK" altLang="sk-SK" sz="2000" i="1" dirty="0">
                <a:cs typeface="Times New Roman" pitchFamily="18" charset="0"/>
              </a:rPr>
              <a:t>a </a:t>
            </a:r>
            <a:r>
              <a:rPr lang="sk-SK" altLang="sk-SK" sz="2000" i="1" dirty="0"/>
              <a:t>dar </a:t>
            </a:r>
            <a:r>
              <a:rPr lang="sk-SK" altLang="sk-SK" sz="2000" i="1" dirty="0">
                <a:cs typeface="Times New Roman" pitchFamily="18" charset="0"/>
              </a:rPr>
              <a:t>zodpovedá tomu, čo Ježiš koná alebo hovorí v tejto stati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 </a:t>
            </a:r>
          </a:p>
          <a:p>
            <a:pPr algn="just" eaLnBrk="0" hangingPunct="0"/>
            <a:r>
              <a:rPr lang="sk-SK" altLang="sk-SK" sz="2000" b="1" dirty="0">
                <a:cs typeface="Times New Roman" pitchFamily="18" charset="0"/>
              </a:rPr>
              <a:t>4)      Meditujem/kontemplujem scénu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-         </a:t>
            </a:r>
            <a:r>
              <a:rPr lang="sk-SK" altLang="sk-SK" sz="2000" i="1" dirty="0">
                <a:cs typeface="Times New Roman" pitchFamily="18" charset="0"/>
              </a:rPr>
              <a:t>čítam text pomaly, krok za krokom;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-         </a:t>
            </a:r>
            <a:r>
              <a:rPr lang="sk-SK" altLang="sk-SK" sz="2000" i="1" dirty="0">
                <a:cs typeface="Times New Roman" pitchFamily="18" charset="0"/>
              </a:rPr>
              <a:t>viem, že za každým slovom je Pán, ktorý hovorí ku mne;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2000" dirty="0">
                <a:cs typeface="Times New Roman" pitchFamily="18" charset="0"/>
              </a:rPr>
              <a:t>-         </a:t>
            </a:r>
            <a:r>
              <a:rPr lang="sk-SK" altLang="sk-SK" sz="2000" i="1" dirty="0">
                <a:cs typeface="Times New Roman" pitchFamily="18" charset="0"/>
              </a:rPr>
              <a:t>použijem:</a:t>
            </a:r>
            <a:r>
              <a:rPr lang="sk-SK" altLang="sk-SK" sz="2000" dirty="0"/>
              <a:t>     </a:t>
            </a:r>
            <a:r>
              <a:rPr lang="sk-SK" altLang="sk-SK" sz="2000" dirty="0">
                <a:cs typeface="Times New Roman" pitchFamily="18" charset="0"/>
              </a:rPr>
              <a:t>•	pamäť na zapamätanie;</a:t>
            </a:r>
          </a:p>
          <a:p>
            <a:pPr algn="just" eaLnBrk="0" hangingPunct="0"/>
            <a:r>
              <a:rPr lang="sk-SK" altLang="sk-SK" sz="2000" dirty="0"/>
              <a:t>			          </a:t>
            </a:r>
            <a:r>
              <a:rPr lang="sk-SK" altLang="sk-SK" sz="2000" dirty="0">
                <a:cs typeface="Times New Roman" pitchFamily="18" charset="0"/>
              </a:rPr>
              <a:t>•	rozum na pochopenie a aplikovanie do života;</a:t>
            </a:r>
          </a:p>
          <a:p>
            <a:pPr algn="just" eaLnBrk="0" hangingPunct="0"/>
            <a:r>
              <a:rPr lang="sk-SK" altLang="sk-SK" sz="2000" dirty="0"/>
              <a:t>			          </a:t>
            </a:r>
            <a:r>
              <a:rPr lang="sk-SK" altLang="sk-SK" sz="2000" dirty="0">
                <a:cs typeface="Times New Roman" pitchFamily="18" charset="0"/>
              </a:rPr>
              <a:t>•	vôľu na túžby, na prosenie, ďakovanie, </a:t>
            </a:r>
            <a:endParaRPr lang="sk-SK" altLang="sk-SK" sz="2000" dirty="0"/>
          </a:p>
          <a:p>
            <a:pPr algn="just" eaLnBrk="0" hangingPunct="0"/>
            <a:r>
              <a:rPr lang="sk-SK" altLang="sk-SK" sz="2000" dirty="0"/>
              <a:t>                                    </a:t>
            </a:r>
            <a:r>
              <a:rPr lang="sk-SK" altLang="sk-SK" sz="2000" dirty="0">
                <a:cs typeface="Times New Roman" pitchFamily="18" charset="0"/>
              </a:rPr>
              <a:t>milovanie a klaňanie</a:t>
            </a:r>
            <a:r>
              <a:rPr lang="sk-SK" altLang="sk-SK" sz="2000" dirty="0"/>
              <a:t> a</a:t>
            </a:r>
            <a:r>
              <a:rPr lang="sk-SK" altLang="sk-SK" sz="2000" dirty="0">
                <a:cs typeface="Times New Roman" pitchFamily="18" charset="0"/>
              </a:rPr>
              <a:t> začnem rozprávať s Pánom.</a:t>
            </a:r>
          </a:p>
          <a:p>
            <a:pPr algn="just" eaLnBrk="0" hangingPunct="0"/>
            <a:r>
              <a:rPr lang="sk-SK" altLang="sk-SK" sz="2000" b="1" dirty="0">
                <a:cs typeface="Times New Roman" pitchFamily="18" charset="0"/>
              </a:rPr>
              <a:t>5)      Ukončím:</a:t>
            </a:r>
            <a:r>
              <a:rPr lang="sk-SK" altLang="sk-SK" sz="2000" dirty="0">
                <a:cs typeface="Times New Roman" pitchFamily="18" charset="0"/>
              </a:rPr>
              <a:t>   </a:t>
            </a:r>
            <a:r>
              <a:rPr lang="sk-SK" altLang="sk-SK" sz="2000" i="1" dirty="0">
                <a:cs typeface="Times New Roman" pitchFamily="18" charset="0"/>
              </a:rPr>
              <a:t>rozhovorom s Pánom o tom, čo som meditoval</a:t>
            </a:r>
            <a:r>
              <a:rPr lang="sk-SK" altLang="sk-SK" sz="2000" i="1" dirty="0"/>
              <a:t> </a:t>
            </a:r>
          </a:p>
          <a:p>
            <a:pPr algn="just" eaLnBrk="0" hangingPunct="0"/>
            <a:r>
              <a:rPr lang="sk-SK" altLang="sk-SK" sz="2000" i="1" dirty="0"/>
              <a:t>                             a </a:t>
            </a:r>
            <a:r>
              <a:rPr lang="sk-SK" altLang="sk-SK" sz="2000" i="1" dirty="0">
                <a:cs typeface="Times New Roman" pitchFamily="18" charset="0"/>
              </a:rPr>
              <a:t>modlitbou Otčenáš;</a:t>
            </a:r>
            <a:endParaRPr lang="sk-SK" altLang="sk-SK" sz="2000" dirty="0">
              <a:cs typeface="Times New Roman" pitchFamily="18" charset="0"/>
            </a:endParaRPr>
          </a:p>
          <a:p>
            <a:pPr algn="just" eaLnBrk="0" hangingPunct="0"/>
            <a:r>
              <a:rPr lang="sk-SK" altLang="sk-SK" sz="1200" i="1" dirty="0">
                <a:cs typeface="Times New Roman" pitchFamily="18" charset="0"/>
              </a:rPr>
              <a:t> </a:t>
            </a:r>
            <a:endParaRPr lang="sk-SK" altLang="sk-SK" sz="1000" dirty="0">
              <a:cs typeface="Times New Roman" pitchFamily="18" charset="0"/>
            </a:endParaRPr>
          </a:p>
          <a:p>
            <a:pPr eaLnBrk="0" hangingPunct="0"/>
            <a:endParaRPr lang="sk-SK" altLang="sk-SK" dirty="0"/>
          </a:p>
        </p:txBody>
      </p:sp>
    </p:spTree>
    <p:extLst>
      <p:ext uri="{BB962C8B-B14F-4D97-AF65-F5344CB8AC3E}">
        <p14:creationId xmlns:p14="http://schemas.microsoft.com/office/powerpoint/2010/main" val="1367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k-SK" dirty="0"/>
              <a:t/>
            </a:r>
            <a:br>
              <a:rPr lang="sk-SK" dirty="0"/>
            </a:br>
            <a:r>
              <a:rPr lang="sk-SK" sz="6600" b="1" i="1" dirty="0">
                <a:solidFill>
                  <a:srgbClr val="FF0000"/>
                </a:solidFill>
              </a:rPr>
              <a:t/>
            </a:r>
            <a:br>
              <a:rPr lang="sk-SK" sz="6600" b="1" i="1" dirty="0">
                <a:solidFill>
                  <a:srgbClr val="FF0000"/>
                </a:solidFill>
              </a:rPr>
            </a:br>
            <a:r>
              <a:rPr lang="sk-SK" sz="6600" b="1" i="1" dirty="0" smtClean="0">
                <a:solidFill>
                  <a:srgbClr val="FF0000"/>
                </a:solidFill>
              </a:rPr>
              <a:t>  </a:t>
            </a:r>
            <a:r>
              <a:rPr lang="sk-SK" sz="6600" b="1" i="1" dirty="0" err="1" smtClean="0">
                <a:solidFill>
                  <a:srgbClr val="FF0000"/>
                </a:solidFill>
              </a:rPr>
              <a:t>Lectio</a:t>
            </a:r>
            <a:r>
              <a:rPr lang="sk-SK" sz="6600" b="1" i="1" dirty="0" smtClean="0">
                <a:solidFill>
                  <a:srgbClr val="FF0000"/>
                </a:solidFill>
              </a:rPr>
              <a:t> Divina</a:t>
            </a:r>
            <a:br>
              <a:rPr lang="sk-SK" sz="6600" b="1" i="1" dirty="0" smtClean="0">
                <a:solidFill>
                  <a:srgbClr val="FF0000"/>
                </a:solidFill>
              </a:rPr>
            </a:br>
            <a:endParaRPr lang="sk-SK" sz="6600" b="1" i="1" dirty="0">
              <a:solidFill>
                <a:srgbClr val="FF00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" y="3861048"/>
            <a:ext cx="8147248" cy="2376264"/>
          </a:xfrm>
        </p:spPr>
        <p:txBody>
          <a:bodyPr>
            <a:normAutofit/>
          </a:bodyPr>
          <a:lstStyle/>
          <a:p>
            <a:pPr algn="ctr"/>
            <a:endParaRPr lang="sk-SK" sz="3200" b="1" i="1" dirty="0" smtClean="0"/>
          </a:p>
          <a:p>
            <a:pPr algn="ctr"/>
            <a:r>
              <a:rPr lang="sk-SK" sz="3200" b="1" dirty="0" smtClean="0"/>
              <a:t>(duchovné čítanie </a:t>
            </a:r>
          </a:p>
          <a:p>
            <a:pPr algn="ctr"/>
            <a:r>
              <a:rPr lang="sk-SK" sz="3200" b="1" dirty="0" smtClean="0"/>
              <a:t>Božieho slova)</a:t>
            </a:r>
            <a:endParaRPr lang="sk-SK" sz="3200" b="1" dirty="0"/>
          </a:p>
        </p:txBody>
      </p:sp>
    </p:spTree>
    <p:extLst>
      <p:ext uri="{BB962C8B-B14F-4D97-AF65-F5344CB8AC3E}">
        <p14:creationId xmlns:p14="http://schemas.microsoft.com/office/powerpoint/2010/main" val="148241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pPr algn="ctr"/>
            <a:endParaRPr lang="sk-SK" b="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sk-SK" sz="3600" b="0" i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sk-SK" sz="3600" b="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ĎAKUJEM ZA POZORNOSŤ</a:t>
            </a:r>
            <a:endParaRPr lang="sk-SK" sz="3600" b="0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235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756002"/>
          </a:xfrm>
        </p:spPr>
        <p:txBody>
          <a:bodyPr/>
          <a:lstStyle/>
          <a:p>
            <a:r>
              <a:rPr lang="sk-SK" dirty="0" smtClean="0"/>
              <a:t>Vznik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908720"/>
            <a:ext cx="8856984" cy="5217443"/>
          </a:xfrm>
        </p:spPr>
        <p:txBody>
          <a:bodyPr>
            <a:normAutofit fontScale="92500"/>
          </a:bodyPr>
          <a:lstStyle/>
          <a:p>
            <a:r>
              <a:rPr lang="sk-SK" dirty="0" smtClean="0"/>
              <a:t>Najstarší </a:t>
            </a:r>
            <a:r>
              <a:rPr lang="sk-SK" dirty="0"/>
              <a:t>záznam o základných </a:t>
            </a:r>
            <a:r>
              <a:rPr lang="sk-SK" dirty="0" smtClean="0"/>
              <a:t>krokoch</a:t>
            </a:r>
            <a:r>
              <a:rPr lang="en-US" dirty="0" smtClean="0"/>
              <a:t> LD</a:t>
            </a:r>
            <a:r>
              <a:rPr lang="sk-SK" dirty="0" smtClean="0"/>
              <a:t> máme </a:t>
            </a:r>
            <a:r>
              <a:rPr lang="sk-SK" dirty="0"/>
              <a:t>od </a:t>
            </a:r>
            <a:r>
              <a:rPr lang="sk-SK" dirty="0" err="1" smtClean="0"/>
              <a:t>Giugua</a:t>
            </a:r>
            <a:r>
              <a:rPr lang="sk-SK" dirty="0" smtClean="0"/>
              <a:t> II. / </a:t>
            </a:r>
            <a:r>
              <a:rPr lang="sk-SK" dirty="0" err="1" smtClean="0"/>
              <a:t>Guy</a:t>
            </a:r>
            <a:r>
              <a:rPr lang="sk-SK" dirty="0" smtClean="0"/>
              <a:t> (Vít) </a:t>
            </a:r>
            <a:r>
              <a:rPr lang="sk-SK" dirty="0"/>
              <a:t>II., ktorý bol </a:t>
            </a:r>
            <a:r>
              <a:rPr lang="sk-SK" dirty="0" smtClean="0"/>
              <a:t>deviatym priorom Veľkej </a:t>
            </a:r>
            <a:r>
              <a:rPr lang="sk-SK" dirty="0" err="1" smtClean="0"/>
              <a:t>kartúzy</a:t>
            </a:r>
            <a:r>
              <a:rPr lang="sk-SK" dirty="0" smtClean="0"/>
              <a:t> a kartuziánov </a:t>
            </a:r>
            <a:r>
              <a:rPr lang="sk-SK" dirty="0"/>
              <a:t>(+ 1188). </a:t>
            </a:r>
            <a:endParaRPr lang="sk-SK" dirty="0" smtClean="0"/>
          </a:p>
          <a:p>
            <a:pPr algn="just"/>
            <a:r>
              <a:rPr lang="sk-SK" dirty="0" smtClean="0"/>
              <a:t>Keď </a:t>
            </a:r>
            <a:r>
              <a:rPr lang="sk-SK" dirty="0"/>
              <a:t>raz práve meditoval nad </a:t>
            </a:r>
            <a:r>
              <a:rPr lang="sk-SK" dirty="0" err="1"/>
              <a:t>Mt</a:t>
            </a:r>
            <a:r>
              <a:rPr lang="sk-SK" dirty="0"/>
              <a:t> 7,7: </a:t>
            </a:r>
            <a:r>
              <a:rPr lang="sk-SK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</a:t>
            </a:r>
            <a:r>
              <a:rPr lang="sk-SK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Proste a dostanete, hľadajte a nájdete, </a:t>
            </a:r>
            <a:r>
              <a:rPr lang="sk-SK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klopte </a:t>
            </a:r>
            <a:r>
              <a:rPr lang="sk-SK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 otvoria vám“</a:t>
            </a:r>
            <a:r>
              <a:rPr lang="sk-SK" dirty="0"/>
              <a:t>, </a:t>
            </a:r>
            <a:r>
              <a:rPr lang="en-US" dirty="0" err="1" smtClean="0"/>
              <a:t>prijal</a:t>
            </a:r>
            <a:r>
              <a:rPr lang="en-US" dirty="0" smtClean="0"/>
              <a:t> </a:t>
            </a:r>
            <a:r>
              <a:rPr lang="sk-SK" dirty="0" smtClean="0"/>
              <a:t>osvietenie</a:t>
            </a:r>
            <a:r>
              <a:rPr lang="en-US" dirty="0" smtClean="0"/>
              <a:t>,</a:t>
            </a:r>
            <a:r>
              <a:rPr lang="sk-SK" dirty="0" smtClean="0"/>
              <a:t> s</a:t>
            </a:r>
            <a:r>
              <a:rPr lang="sk-SK" dirty="0"/>
              <a:t> ktorým sa vo svojom </a:t>
            </a:r>
            <a:r>
              <a:rPr lang="sk-SK" i="1" dirty="0"/>
              <a:t>Liste o </a:t>
            </a:r>
            <a:r>
              <a:rPr lang="sk-SK" i="1" dirty="0" smtClean="0"/>
              <a:t>kontemplatívnom </a:t>
            </a:r>
            <a:r>
              <a:rPr lang="sk-SK" i="1" dirty="0"/>
              <a:t>živote</a:t>
            </a:r>
            <a:r>
              <a:rPr lang="sk-SK" dirty="0"/>
              <a:t>, </a:t>
            </a:r>
            <a:r>
              <a:rPr lang="sk-SK" dirty="0" smtClean="0"/>
              <a:t>nazývanom </a:t>
            </a:r>
            <a:r>
              <a:rPr lang="sk-SK" i="1" dirty="0" err="1"/>
              <a:t>Scala</a:t>
            </a:r>
            <a:r>
              <a:rPr lang="sk-SK" i="1" dirty="0"/>
              <a:t> </a:t>
            </a:r>
            <a:r>
              <a:rPr lang="sk-SK" i="1" dirty="0" err="1" smtClean="0"/>
              <a:t>claustralium</a:t>
            </a:r>
            <a:r>
              <a:rPr lang="sk-SK" i="1" dirty="0" smtClean="0"/>
              <a:t>/rebrík </a:t>
            </a:r>
            <a:r>
              <a:rPr lang="sk-SK" i="1" dirty="0"/>
              <a:t>mníchov (</a:t>
            </a:r>
            <a:r>
              <a:rPr lang="sk-SK" i="1" dirty="0" err="1"/>
              <a:t>scala</a:t>
            </a:r>
            <a:r>
              <a:rPr lang="sk-SK" i="1" dirty="0"/>
              <a:t> </a:t>
            </a:r>
            <a:r>
              <a:rPr lang="sk-SK" i="1" dirty="0" err="1" smtClean="0"/>
              <a:t>paradisi</a:t>
            </a:r>
            <a:r>
              <a:rPr lang="sk-SK" i="1" dirty="0" smtClean="0"/>
              <a:t>/ rebrík raja/)</a:t>
            </a:r>
            <a:r>
              <a:rPr lang="sk-SK" dirty="0" smtClean="0"/>
              <a:t> </a:t>
            </a:r>
            <a:r>
              <a:rPr lang="sk-SK" dirty="0"/>
              <a:t>zdôveril mníchovi </a:t>
            </a:r>
            <a:r>
              <a:rPr lang="sk-SK" dirty="0" err="1"/>
              <a:t>Gervásiovi</a:t>
            </a:r>
            <a:r>
              <a:rPr lang="sk-SK" dirty="0" smtClean="0"/>
              <a:t>.</a:t>
            </a:r>
          </a:p>
          <a:p>
            <a:pPr algn="just"/>
            <a:r>
              <a:rPr lang="sk-SK" dirty="0"/>
              <a:t>Schematicky </a:t>
            </a:r>
            <a:r>
              <a:rPr lang="sk-SK" dirty="0" smtClean="0"/>
              <a:t>možno </a:t>
            </a:r>
            <a:r>
              <a:rPr lang="en-US" dirty="0" err="1" smtClean="0"/>
              <a:t>jeho</a:t>
            </a:r>
            <a:r>
              <a:rPr lang="en-US" dirty="0" smtClean="0"/>
              <a:t> </a:t>
            </a:r>
            <a:r>
              <a:rPr lang="en-US" dirty="0" err="1" smtClean="0"/>
              <a:t>radu</a:t>
            </a:r>
            <a:r>
              <a:rPr lang="sk-SK" dirty="0" smtClean="0"/>
              <a:t> naznačiť</a:t>
            </a:r>
            <a:r>
              <a:rPr lang="en-US" dirty="0" smtClean="0"/>
              <a:t> </a:t>
            </a:r>
            <a:r>
              <a:rPr lang="en-US" dirty="0" err="1" smtClean="0"/>
              <a:t>takto</a:t>
            </a:r>
            <a:r>
              <a:rPr lang="sk-SK" dirty="0" smtClean="0"/>
              <a:t>:</a:t>
            </a:r>
          </a:p>
          <a:p>
            <a:r>
              <a:rPr lang="sk-SK" dirty="0"/>
              <a:t> </a:t>
            </a:r>
            <a:endParaRPr lang="sk-SK" sz="2300" dirty="0"/>
          </a:p>
          <a:p>
            <a:r>
              <a:rPr lang="sk-SK" sz="2200" dirty="0" smtClean="0">
                <a:solidFill>
                  <a:srgbClr val="0070C0"/>
                </a:solidFill>
              </a:rPr>
              <a:t>Hľadajte</a:t>
            </a:r>
            <a:r>
              <a:rPr lang="en-US" sz="2200" dirty="0"/>
              <a:t> </a:t>
            </a:r>
            <a:r>
              <a:rPr lang="en-US" sz="2200" dirty="0" smtClean="0"/>
              <a:t>          </a:t>
            </a:r>
            <a:r>
              <a:rPr lang="sk-SK" sz="2200" dirty="0" smtClean="0"/>
              <a:t>prostredníctvom </a:t>
            </a:r>
            <a:r>
              <a:rPr lang="sk-SK" sz="2200" dirty="0"/>
              <a:t>	</a:t>
            </a:r>
            <a:r>
              <a:rPr lang="sk-SK" sz="2200" dirty="0" smtClean="0"/>
              <a:t>     </a:t>
            </a:r>
            <a:r>
              <a:rPr lang="sk-SK" sz="2200" dirty="0" smtClean="0">
                <a:solidFill>
                  <a:srgbClr val="FF0000"/>
                </a:solidFill>
              </a:rPr>
              <a:t>čítania</a:t>
            </a:r>
            <a:r>
              <a:rPr lang="sk-SK" sz="2200" dirty="0" smtClean="0"/>
              <a:t> </a:t>
            </a:r>
            <a:r>
              <a:rPr lang="sk-SK" sz="2200" dirty="0"/>
              <a:t>(</a:t>
            </a:r>
            <a:r>
              <a:rPr lang="sk-SK" sz="2200" i="1" dirty="0" err="1"/>
              <a:t>lectio</a:t>
            </a:r>
            <a:r>
              <a:rPr lang="sk-SK" sz="2200" dirty="0"/>
              <a:t>)</a:t>
            </a:r>
          </a:p>
          <a:p>
            <a:r>
              <a:rPr lang="sk-SK" sz="2200" dirty="0" smtClean="0">
                <a:solidFill>
                  <a:srgbClr val="0070C0"/>
                </a:solidFill>
              </a:rPr>
              <a:t>Nájdete</a:t>
            </a:r>
            <a:r>
              <a:rPr lang="en-US" sz="2200" dirty="0"/>
              <a:t> </a:t>
            </a:r>
            <a:r>
              <a:rPr lang="en-US" sz="2200" dirty="0" smtClean="0"/>
              <a:t>           </a:t>
            </a:r>
            <a:r>
              <a:rPr lang="sk-SK" sz="2200" dirty="0" smtClean="0"/>
              <a:t>prostredníctvom   </a:t>
            </a:r>
            <a:r>
              <a:rPr lang="en-US" sz="2200" dirty="0" smtClean="0"/>
              <a:t>             </a:t>
            </a:r>
            <a:r>
              <a:rPr lang="sk-SK" sz="2200" dirty="0" smtClean="0">
                <a:solidFill>
                  <a:srgbClr val="FF0000"/>
                </a:solidFill>
              </a:rPr>
              <a:t>meditácie</a:t>
            </a:r>
            <a:r>
              <a:rPr lang="sk-SK" sz="2200" dirty="0" smtClean="0"/>
              <a:t> </a:t>
            </a:r>
            <a:r>
              <a:rPr lang="sk-SK" sz="2200" dirty="0"/>
              <a:t>(</a:t>
            </a:r>
            <a:r>
              <a:rPr lang="sk-SK" sz="2200" i="1" dirty="0" err="1"/>
              <a:t>meditatio</a:t>
            </a:r>
            <a:r>
              <a:rPr lang="sk-SK" sz="2200" dirty="0"/>
              <a:t>)</a:t>
            </a:r>
          </a:p>
          <a:p>
            <a:r>
              <a:rPr lang="sk-SK" sz="2200" dirty="0">
                <a:solidFill>
                  <a:srgbClr val="0070C0"/>
                </a:solidFill>
              </a:rPr>
              <a:t>Klopte</a:t>
            </a:r>
            <a:r>
              <a:rPr lang="sk-SK" sz="2200" dirty="0"/>
              <a:t>	</a:t>
            </a:r>
            <a:r>
              <a:rPr lang="en-US" sz="2200" dirty="0" smtClean="0"/>
              <a:t>             </a:t>
            </a:r>
            <a:r>
              <a:rPr lang="sk-SK" sz="2200" dirty="0" smtClean="0"/>
              <a:t>prostredníctvom </a:t>
            </a:r>
            <a:r>
              <a:rPr lang="sk-SK" sz="2200" dirty="0"/>
              <a:t>	</a:t>
            </a:r>
            <a:r>
              <a:rPr lang="sk-SK" sz="2200" dirty="0" smtClean="0"/>
              <a:t>     </a:t>
            </a:r>
            <a:r>
              <a:rPr lang="sk-SK" sz="2200" dirty="0" smtClean="0">
                <a:solidFill>
                  <a:srgbClr val="FF0000"/>
                </a:solidFill>
              </a:rPr>
              <a:t>modlitby</a:t>
            </a:r>
            <a:r>
              <a:rPr lang="sk-SK" sz="2200" dirty="0" smtClean="0"/>
              <a:t> </a:t>
            </a:r>
            <a:r>
              <a:rPr lang="sk-SK" sz="2200" dirty="0"/>
              <a:t>(</a:t>
            </a:r>
            <a:r>
              <a:rPr lang="sk-SK" sz="2200" i="1" dirty="0" err="1"/>
              <a:t>oratio</a:t>
            </a:r>
            <a:r>
              <a:rPr lang="sk-SK" sz="2200" dirty="0"/>
              <a:t>)</a:t>
            </a:r>
          </a:p>
          <a:p>
            <a:r>
              <a:rPr lang="sk-SK" sz="2200" dirty="0">
                <a:solidFill>
                  <a:srgbClr val="0070C0"/>
                </a:solidFill>
              </a:rPr>
              <a:t>Otvoria </a:t>
            </a:r>
            <a:r>
              <a:rPr lang="sk-SK" sz="2200" dirty="0" smtClean="0">
                <a:solidFill>
                  <a:srgbClr val="0070C0"/>
                </a:solidFill>
              </a:rPr>
              <a:t>vám</a:t>
            </a:r>
            <a:r>
              <a:rPr lang="en-US" sz="2200" dirty="0" smtClean="0">
                <a:solidFill>
                  <a:srgbClr val="0070C0"/>
                </a:solidFill>
              </a:rPr>
              <a:t> </a:t>
            </a:r>
            <a:r>
              <a:rPr lang="sk-SK" sz="2200" dirty="0" smtClean="0"/>
              <a:t>prostredníctvo</a:t>
            </a:r>
            <a:r>
              <a:rPr lang="en-US" sz="2200" dirty="0" smtClean="0"/>
              <a:t>m </a:t>
            </a:r>
            <a:r>
              <a:rPr lang="sk-SK" sz="2200" dirty="0" smtClean="0"/>
              <a:t>nazerania</a:t>
            </a:r>
            <a:r>
              <a:rPr lang="sk-SK" sz="2200" dirty="0"/>
              <a:t>, </a:t>
            </a:r>
            <a:r>
              <a:rPr lang="sk-SK" sz="2200" dirty="0">
                <a:solidFill>
                  <a:srgbClr val="FF0000"/>
                </a:solidFill>
              </a:rPr>
              <a:t>kontemplácie</a:t>
            </a:r>
            <a:r>
              <a:rPr lang="sk-SK" sz="2200" dirty="0"/>
              <a:t> (</a:t>
            </a:r>
            <a:r>
              <a:rPr lang="sk-SK" sz="2200" i="1" dirty="0" err="1"/>
              <a:t>contemplatio</a:t>
            </a:r>
            <a:r>
              <a:rPr lang="sk-SK" sz="2200" dirty="0"/>
              <a:t>)</a:t>
            </a:r>
          </a:p>
          <a:p>
            <a:r>
              <a:rPr lang="sk-SK" sz="2300" dirty="0">
                <a:latin typeface="AR ESSENCE" panose="02000000000000000000" pitchFamily="2" charset="0"/>
              </a:rPr>
              <a:t> 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33912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347048" cy="1371600"/>
          </a:xfrm>
        </p:spPr>
        <p:txBody>
          <a:bodyPr/>
          <a:lstStyle/>
          <a:p>
            <a:r>
              <a:rPr lang="sk-SK" dirty="0" smtClean="0"/>
              <a:t>Povaha</a:t>
            </a:r>
            <a:r>
              <a:rPr lang="sk-SK" i="1" dirty="0" smtClean="0"/>
              <a:t> </a:t>
            </a:r>
            <a:r>
              <a:rPr lang="sk-SK" i="1" dirty="0" err="1" smtClean="0"/>
              <a:t>Lectio</a:t>
            </a:r>
            <a:r>
              <a:rPr lang="sk-SK" i="1" dirty="0" smtClean="0"/>
              <a:t> Divina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sk-SK" sz="2800" i="1" dirty="0" err="1" smtClean="0"/>
              <a:t>Lectio</a:t>
            </a:r>
            <a:r>
              <a:rPr lang="sk-SK" sz="2800" i="1" dirty="0" smtClean="0"/>
              <a:t> divina </a:t>
            </a:r>
            <a:r>
              <a:rPr lang="sk-SK" sz="2800" dirty="0" smtClean="0"/>
              <a:t>je spôsob, ktorým zachytávam posolstvo textu Písma, resp. rôzne posolstvá Božieho slova a nevtláčam do textu svoje myšlienky. </a:t>
            </a:r>
          </a:p>
          <a:p>
            <a:pPr lvl="1"/>
            <a:r>
              <a:rPr lang="sk-SK" sz="2800" i="1" dirty="0" err="1" smtClean="0"/>
              <a:t>Lectio</a:t>
            </a:r>
            <a:r>
              <a:rPr lang="sk-SK" sz="2800" i="1" dirty="0" smtClean="0"/>
              <a:t> divina </a:t>
            </a:r>
            <a:r>
              <a:rPr lang="sk-SK" sz="2800" dirty="0" smtClean="0"/>
              <a:t>mi umožňuje zaľúbiť sa do Božieho slova, ktorého posolstvo chcem hlásať. </a:t>
            </a:r>
          </a:p>
          <a:p>
            <a:pPr lvl="1"/>
            <a:r>
              <a:rPr lang="sk-SK" sz="2800" i="1" dirty="0" err="1"/>
              <a:t>Lectio</a:t>
            </a:r>
            <a:r>
              <a:rPr lang="sk-SK" sz="2800" i="1" dirty="0"/>
              <a:t> divina</a:t>
            </a:r>
            <a:r>
              <a:rPr lang="sk-SK" sz="2800" dirty="0"/>
              <a:t> </a:t>
            </a:r>
            <a:r>
              <a:rPr lang="sk-SK" sz="2800" dirty="0" smtClean="0"/>
              <a:t>je </a:t>
            </a:r>
            <a:r>
              <a:rPr lang="sk-SK" sz="2800" dirty="0"/>
              <a:t>v</a:t>
            </a:r>
            <a:r>
              <a:rPr lang="sk-SK" sz="2800" dirty="0" smtClean="0"/>
              <a:t>hodný spôsob, aby Božie slovo preniklo mňa aj tých, ktorým ho budem v homílii hlásať. </a:t>
            </a:r>
          </a:p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9780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539978"/>
          </a:xfrm>
        </p:spPr>
        <p:txBody>
          <a:bodyPr>
            <a:normAutofit fontScale="90000"/>
          </a:bodyPr>
          <a:lstStyle/>
          <a:p>
            <a:r>
              <a:rPr lang="sk-SK" dirty="0" err="1" smtClean="0"/>
              <a:t>Verbum</a:t>
            </a:r>
            <a:r>
              <a:rPr lang="sk-SK" dirty="0" smtClean="0"/>
              <a:t> </a:t>
            </a:r>
            <a:r>
              <a:rPr lang="sk-SK" dirty="0" err="1" smtClean="0"/>
              <a:t>Domini</a:t>
            </a:r>
            <a:r>
              <a:rPr lang="sk-SK" dirty="0" smtClean="0"/>
              <a:t> b.82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760640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Kandidáti služobného kňazstva sú povolaní na hlboký osobný vzťah s Božím slovom, najmä v </a:t>
            </a:r>
            <a:r>
              <a:rPr lang="sk-SK" dirty="0" err="1">
                <a:solidFill>
                  <a:srgbClr val="C00000"/>
                </a:solidFill>
              </a:rPr>
              <a:t>lectio</a:t>
            </a:r>
            <a:r>
              <a:rPr lang="sk-SK" dirty="0">
                <a:solidFill>
                  <a:srgbClr val="C00000"/>
                </a:solidFill>
              </a:rPr>
              <a:t> divina</a:t>
            </a:r>
            <a:r>
              <a:rPr lang="sk-SK" dirty="0"/>
              <a:t>, pretože týmto vzťahom sa živí samotné povolanie: len vo svetle a moci Božieho slova možno objaviť, pochopiť, milovať a nasledovať vlastné povolanie a naplniť vlastné poslanie, keď svoje srdce sýtia Božími myšlienkami, takže ich viera ako odpoveď na Slovo sa stáva novým kritériom posudzovania a hodnotenia ľudí a vecí, udalostí a </a:t>
            </a:r>
            <a:r>
              <a:rPr lang="sk-SK" dirty="0" smtClean="0"/>
              <a:t>problémov.</a:t>
            </a:r>
          </a:p>
          <a:p>
            <a:r>
              <a:rPr lang="sk-SK" dirty="0"/>
              <a:t>Táto pozornosť, venovaná rozjímavému čítaniu Písma, však nesmie v žiadnom prípade živiť nejakú dichotómiu vo vzťahu k </a:t>
            </a:r>
            <a:r>
              <a:rPr lang="sk-SK" dirty="0" err="1"/>
              <a:t>exegetickému</a:t>
            </a:r>
            <a:r>
              <a:rPr lang="sk-SK" dirty="0"/>
              <a:t> štúdiu, ktoré sa vyžaduje v čase formácie. Synoda odporúčala, aby sa seminaristom konkrétne pomáhalo</a:t>
            </a:r>
            <a:r>
              <a:rPr lang="sk-SK" dirty="0">
                <a:solidFill>
                  <a:srgbClr val="C00000"/>
                </a:solidFill>
              </a:rPr>
              <a:t> vidieť vzťah medzi biblickým štúdiom a modlitbou spojenou s Písmom</a:t>
            </a:r>
            <a:r>
              <a:rPr lang="sk-SK" dirty="0"/>
              <a:t>. Štúdium Písma má pomôcť viac si uvedomiť tajomstvo Božieho zjavenia a živiť postoj modlitebnej odpovede Pánovi, ktorý v ňom hovorí. Na druhej strane autentický život modlitby bude len prispievať k tomu, aby v duši kandidáta rástla túžba čoraz viac poznať Boha, ktorý sa zjavil vo svojom Slove ako nekonečná láska. Preto sa treba maximálne starať o to, aby sa v živote seminaristov rozvíjal tento vzájomný vzťah medzi štúdiom a modlitbou. Na tento účel slúži, ak sú kandidáti uvedení do štúdia Svätého písma metódami, ktoré napomáhajú takýto integrálny prístup.</a:t>
            </a:r>
          </a:p>
        </p:txBody>
      </p:sp>
    </p:spTree>
    <p:extLst>
      <p:ext uri="{BB962C8B-B14F-4D97-AF65-F5344CB8AC3E}">
        <p14:creationId xmlns:p14="http://schemas.microsoft.com/office/powerpoint/2010/main" val="373226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579296" cy="611986"/>
          </a:xfrm>
        </p:spPr>
        <p:txBody>
          <a:bodyPr>
            <a:noAutofit/>
          </a:bodyPr>
          <a:lstStyle/>
          <a:p>
            <a:r>
              <a:rPr lang="sk-SK" sz="2600" dirty="0" err="1"/>
              <a:t>Verbum</a:t>
            </a:r>
            <a:r>
              <a:rPr lang="sk-SK" sz="2600" dirty="0"/>
              <a:t> </a:t>
            </a:r>
            <a:r>
              <a:rPr lang="sk-SK" sz="2600" dirty="0" err="1"/>
              <a:t>Domini</a:t>
            </a:r>
            <a:r>
              <a:rPr lang="sk-SK" sz="2600" dirty="0"/>
              <a:t> </a:t>
            </a:r>
            <a:r>
              <a:rPr lang="sk-SK" sz="2600" dirty="0" smtClean="0"/>
              <a:t>b.87 (pápež Benedikt XVI.)</a:t>
            </a:r>
            <a:endParaRPr lang="sk-SK" sz="26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692696"/>
            <a:ext cx="8712968" cy="6165304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Na tomto mieste by som chcel v krátkosti pripomenúť </a:t>
            </a:r>
            <a:r>
              <a:rPr lang="sk-SK" dirty="0" smtClean="0"/>
              <a:t>jej kroky</a:t>
            </a:r>
            <a:r>
              <a:rPr lang="sk-SK" dirty="0"/>
              <a:t>: </a:t>
            </a:r>
            <a:endParaRPr lang="sk-SK" dirty="0" smtClean="0"/>
          </a:p>
          <a:p>
            <a:r>
              <a:rPr lang="sk-SK" dirty="0" smtClean="0"/>
              <a:t>1) začína </a:t>
            </a:r>
            <a:r>
              <a:rPr lang="sk-SK" dirty="0"/>
              <a:t>sa </a:t>
            </a:r>
            <a:r>
              <a:rPr lang="sk-SK" dirty="0" smtClean="0">
                <a:solidFill>
                  <a:srgbClr val="C00000"/>
                </a:solidFill>
              </a:rPr>
              <a:t>čítaním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lectio</a:t>
            </a:r>
            <a:r>
              <a:rPr lang="sk-SK" dirty="0"/>
              <a:t>) textu, ktorý vyvoláva otázku o autentickom poznaní jeho obsahu: čo hovorí biblický text sám osebe? Bez tohto momentu hrozí </a:t>
            </a:r>
            <a:r>
              <a:rPr lang="sk-SK" dirty="0" err="1"/>
              <a:t>nebezpečie</a:t>
            </a:r>
            <a:r>
              <a:rPr lang="sk-SK" dirty="0"/>
              <a:t>, že sa text </a:t>
            </a:r>
            <a:r>
              <a:rPr lang="sk-SK" dirty="0" smtClean="0"/>
              <a:t>hneď stane iba zdrojom mojich vlastných </a:t>
            </a:r>
            <a:r>
              <a:rPr lang="sk-SK" dirty="0"/>
              <a:t>myšlienok. </a:t>
            </a:r>
            <a:endParaRPr lang="sk-SK" dirty="0" smtClean="0"/>
          </a:p>
          <a:p>
            <a:r>
              <a:rPr lang="sk-SK" dirty="0" smtClean="0"/>
              <a:t>2) Potom </a:t>
            </a:r>
            <a:r>
              <a:rPr lang="sk-SK" dirty="0"/>
              <a:t>nasleduje </a:t>
            </a:r>
            <a:r>
              <a:rPr lang="sk-SK" dirty="0">
                <a:solidFill>
                  <a:srgbClr val="C00000"/>
                </a:solidFill>
              </a:rPr>
              <a:t>meditácia</a:t>
            </a:r>
            <a:r>
              <a:rPr lang="sk-SK" dirty="0"/>
              <a:t> (</a:t>
            </a:r>
            <a:r>
              <a:rPr lang="sk-SK" i="1" dirty="0" err="1"/>
              <a:t>meditatio</a:t>
            </a:r>
            <a:r>
              <a:rPr lang="sk-SK" dirty="0"/>
              <a:t>), v ktorej si </a:t>
            </a:r>
            <a:r>
              <a:rPr lang="sk-SK" dirty="0" smtClean="0"/>
              <a:t>kladiem </a:t>
            </a:r>
            <a:r>
              <a:rPr lang="sk-SK" dirty="0"/>
              <a:t>otázku: Čo hovorí biblický text </a:t>
            </a:r>
            <a:r>
              <a:rPr lang="sk-SK" dirty="0" smtClean="0"/>
              <a:t>mne osobne? </a:t>
            </a:r>
            <a:r>
              <a:rPr lang="sk-SK" dirty="0"/>
              <a:t>Tu sa má každý </a:t>
            </a:r>
            <a:r>
              <a:rPr lang="sk-SK" dirty="0" smtClean="0"/>
              <a:t>hoci aj v spoločenstve </a:t>
            </a:r>
            <a:r>
              <a:rPr lang="sk-SK" dirty="0"/>
              <a:t>nechať osloviť a vystaviť </a:t>
            </a:r>
            <a:r>
              <a:rPr lang="sk-SK" dirty="0" smtClean="0"/>
              <a:t>otázkam z textu, </a:t>
            </a:r>
            <a:r>
              <a:rPr lang="sk-SK" dirty="0"/>
              <a:t>lebo nejde o slová, vyslovené v minulosti, ale v prítomnosti. </a:t>
            </a:r>
            <a:endParaRPr lang="sk-SK" dirty="0" smtClean="0"/>
          </a:p>
          <a:p>
            <a:r>
              <a:rPr lang="sk-SK" dirty="0" smtClean="0"/>
              <a:t>3) Nasleduje chvíľa </a:t>
            </a:r>
            <a:r>
              <a:rPr lang="sk-SK" dirty="0" smtClean="0">
                <a:solidFill>
                  <a:srgbClr val="C00000"/>
                </a:solidFill>
              </a:rPr>
              <a:t>modlitby</a:t>
            </a:r>
            <a:r>
              <a:rPr lang="sk-SK" dirty="0" smtClean="0"/>
              <a:t> </a:t>
            </a:r>
            <a:r>
              <a:rPr lang="sk-SK" dirty="0"/>
              <a:t>(</a:t>
            </a:r>
            <a:r>
              <a:rPr lang="sk-SK" i="1" dirty="0" err="1"/>
              <a:t>oratio</a:t>
            </a:r>
            <a:r>
              <a:rPr lang="sk-SK" dirty="0"/>
              <a:t>), ktorá predpokladá otázku: Čo </a:t>
            </a:r>
            <a:r>
              <a:rPr lang="sk-SK" dirty="0" smtClean="0"/>
              <a:t>hovorím Pánovi ja v reakcii </a:t>
            </a:r>
            <a:r>
              <a:rPr lang="sk-SK" dirty="0"/>
              <a:t>na jeho slovo? Modlitba </a:t>
            </a:r>
            <a:r>
              <a:rPr lang="sk-SK" dirty="0" smtClean="0"/>
              <a:t>môže byť žiadosťou, prosbou, vďakou </a:t>
            </a:r>
            <a:r>
              <a:rPr lang="sk-SK" dirty="0"/>
              <a:t>a </a:t>
            </a:r>
            <a:r>
              <a:rPr lang="sk-SK" dirty="0" smtClean="0"/>
              <a:t>vzdávaním chvály. Je to prvý spôsob premeny na základe Božieho slova</a:t>
            </a:r>
            <a:r>
              <a:rPr lang="sk-SK" dirty="0"/>
              <a:t>. </a:t>
            </a:r>
            <a:endParaRPr lang="sk-SK" dirty="0" smtClean="0"/>
          </a:p>
          <a:p>
            <a:r>
              <a:rPr lang="sk-SK" dirty="0" smtClean="0"/>
              <a:t>4) Napokon </a:t>
            </a:r>
            <a:r>
              <a:rPr lang="sk-SK" dirty="0"/>
              <a:t>sa </a:t>
            </a:r>
            <a:r>
              <a:rPr lang="sk-SK" i="1" dirty="0" err="1"/>
              <a:t>lectio</a:t>
            </a:r>
            <a:r>
              <a:rPr lang="sk-SK" dirty="0"/>
              <a:t> divina </a:t>
            </a:r>
            <a:r>
              <a:rPr lang="sk-SK" dirty="0" smtClean="0"/>
              <a:t>končí </a:t>
            </a:r>
            <a:r>
              <a:rPr lang="sk-SK" dirty="0">
                <a:solidFill>
                  <a:srgbClr val="C00000"/>
                </a:solidFill>
              </a:rPr>
              <a:t>kontempláciou</a:t>
            </a:r>
            <a:r>
              <a:rPr lang="sk-SK" dirty="0"/>
              <a:t> (</a:t>
            </a:r>
            <a:r>
              <a:rPr lang="sk-SK" i="1" dirty="0" err="1"/>
              <a:t>contemplatio</a:t>
            </a:r>
            <a:r>
              <a:rPr lang="sk-SK" dirty="0"/>
              <a:t>), pri </a:t>
            </a:r>
            <a:r>
              <a:rPr lang="sk-SK" dirty="0" smtClean="0"/>
              <a:t>ktorej </a:t>
            </a:r>
            <a:r>
              <a:rPr lang="sk-SK" dirty="0"/>
              <a:t>si ako Boží </a:t>
            </a:r>
            <a:r>
              <a:rPr lang="sk-SK" dirty="0" smtClean="0"/>
              <a:t>dar, osvojím pohľad slova na hodnotenie skutočností </a:t>
            </a:r>
            <a:r>
              <a:rPr lang="sk-SK" dirty="0"/>
              <a:t>a </a:t>
            </a:r>
            <a:r>
              <a:rPr lang="sk-SK" dirty="0" smtClean="0"/>
              <a:t>pýtam </a:t>
            </a:r>
            <a:r>
              <a:rPr lang="sk-SK" dirty="0"/>
              <a:t>sa: Akú zmenu myslenia, srdca a života </a:t>
            </a:r>
            <a:r>
              <a:rPr lang="sk-SK" dirty="0" smtClean="0"/>
              <a:t>odo mňa </a:t>
            </a:r>
            <a:r>
              <a:rPr lang="sk-SK" dirty="0"/>
              <a:t>žiada Pán? </a:t>
            </a:r>
            <a:endParaRPr lang="sk-SK" dirty="0" smtClean="0"/>
          </a:p>
          <a:p>
            <a:r>
              <a:rPr lang="sk-SK" dirty="0"/>
              <a:t>Dobré je tiež pripomenúť, že dynamika </a:t>
            </a:r>
            <a:r>
              <a:rPr lang="sk-SK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lectio</a:t>
            </a:r>
            <a:r>
              <a:rPr lang="sk-SK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divina </a:t>
            </a:r>
            <a:r>
              <a:rPr lang="sk-SK" dirty="0"/>
              <a:t>sa nenapĺňa, kým neprejde do </a:t>
            </a:r>
            <a:r>
              <a:rPr lang="sk-SK" dirty="0">
                <a:solidFill>
                  <a:srgbClr val="C00000"/>
                </a:solidFill>
              </a:rPr>
              <a:t>činnosti</a:t>
            </a:r>
            <a:r>
              <a:rPr lang="sk-SK" dirty="0"/>
              <a:t> (</a:t>
            </a:r>
            <a:r>
              <a:rPr lang="sk-SK" dirty="0" err="1"/>
              <a:t>actio</a:t>
            </a:r>
            <a:r>
              <a:rPr lang="sk-SK" dirty="0"/>
              <a:t>), čím podnecuje život veriaceho, aby sa v láske stal darom pre druhých.</a:t>
            </a:r>
          </a:p>
        </p:txBody>
      </p:sp>
    </p:spTree>
    <p:extLst>
      <p:ext uri="{BB962C8B-B14F-4D97-AF65-F5344CB8AC3E}">
        <p14:creationId xmlns:p14="http://schemas.microsoft.com/office/powerpoint/2010/main" val="12003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6707088" cy="683994"/>
          </a:xfrm>
        </p:spPr>
        <p:txBody>
          <a:bodyPr>
            <a:normAutofit/>
          </a:bodyPr>
          <a:lstStyle/>
          <a:p>
            <a:r>
              <a:rPr lang="sk-SK" sz="3200" i="1" dirty="0" err="1" smtClean="0"/>
              <a:t>Lectio</a:t>
            </a:r>
            <a:r>
              <a:rPr lang="sk-SK" sz="3200" i="1" dirty="0" smtClean="0"/>
              <a:t> divina </a:t>
            </a:r>
            <a:r>
              <a:rPr lang="sk-SK" sz="3200" dirty="0" smtClean="0"/>
              <a:t>– čítanie BS</a:t>
            </a:r>
            <a:endParaRPr lang="sk-SK" sz="3200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395536" y="1484784"/>
            <a:ext cx="4038600" cy="4984976"/>
          </a:xfrm>
        </p:spPr>
        <p:txBody>
          <a:bodyPr>
            <a:normAutofit fontScale="92500" lnSpcReduction="10000"/>
          </a:bodyPr>
          <a:lstStyle/>
          <a:p>
            <a:r>
              <a:rPr lang="sk-SK" b="1" i="1" dirty="0" err="1" smtClean="0"/>
              <a:t>Lectio</a:t>
            </a:r>
            <a:r>
              <a:rPr lang="sk-SK" b="1" i="1" dirty="0" smtClean="0"/>
              <a:t> </a:t>
            </a:r>
            <a:r>
              <a:rPr lang="sk-SK" sz="2400" b="1" i="1" dirty="0" smtClean="0"/>
              <a:t>(čítanie)</a:t>
            </a:r>
          </a:p>
          <a:p>
            <a:pPr lvl="2"/>
            <a:endParaRPr lang="sk-SK" b="1" i="1" dirty="0" smtClean="0"/>
          </a:p>
          <a:p>
            <a:pPr lvl="2"/>
            <a:endParaRPr lang="sk-SK" b="1" i="1" dirty="0" smtClean="0"/>
          </a:p>
          <a:p>
            <a:r>
              <a:rPr lang="sk-SK" b="1" i="1" dirty="0" err="1" smtClean="0"/>
              <a:t>Meditatio</a:t>
            </a:r>
            <a:r>
              <a:rPr lang="sk-SK" b="1" i="1" dirty="0" smtClean="0"/>
              <a:t> </a:t>
            </a:r>
          </a:p>
          <a:p>
            <a:r>
              <a:rPr lang="sk-SK" sz="2400" b="1" i="1" dirty="0" smtClean="0"/>
              <a:t>(rozjímanie)</a:t>
            </a:r>
          </a:p>
          <a:p>
            <a:r>
              <a:rPr lang="sk-SK" b="1" i="1" dirty="0" err="1" smtClean="0"/>
              <a:t>Oratio</a:t>
            </a:r>
            <a:r>
              <a:rPr lang="sk-SK" b="1" i="1" dirty="0" smtClean="0"/>
              <a:t> </a:t>
            </a:r>
            <a:r>
              <a:rPr lang="sk-SK" sz="2400" b="1" i="1" dirty="0" smtClean="0"/>
              <a:t>(modlitba)</a:t>
            </a:r>
          </a:p>
          <a:p>
            <a:pPr marL="914400" lvl="2" indent="0">
              <a:buNone/>
            </a:pPr>
            <a:endParaRPr lang="sk-SK" sz="400" b="1" i="1" dirty="0" smtClean="0"/>
          </a:p>
          <a:p>
            <a:endParaRPr lang="sk-SK" b="1" i="1" dirty="0" smtClean="0"/>
          </a:p>
          <a:p>
            <a:r>
              <a:rPr lang="sk-SK" b="1" i="1" dirty="0" err="1" smtClean="0"/>
              <a:t>Contemplatio</a:t>
            </a:r>
            <a:endParaRPr lang="sk-SK" b="1" i="1" dirty="0" smtClean="0"/>
          </a:p>
          <a:p>
            <a:r>
              <a:rPr lang="sk-SK" sz="2600" b="1" i="1" dirty="0" smtClean="0"/>
              <a:t>(nazeranie)</a:t>
            </a:r>
          </a:p>
          <a:p>
            <a:pPr lvl="1"/>
            <a:endParaRPr lang="sk-SK" b="1" i="1" dirty="0" smtClean="0"/>
          </a:p>
          <a:p>
            <a:pPr lvl="1"/>
            <a:r>
              <a:rPr lang="sk-SK" b="1" i="1" dirty="0" err="1" smtClean="0"/>
              <a:t>Actio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3131840" y="1556792"/>
            <a:ext cx="5688632" cy="4896544"/>
          </a:xfrm>
        </p:spPr>
        <p:txBody>
          <a:bodyPr>
            <a:normAutofit fontScale="92500" lnSpcReduction="10000"/>
          </a:bodyPr>
          <a:lstStyle/>
          <a:p>
            <a:pPr marL="749808" lvl="1" indent="-457200">
              <a:buFont typeface="+mj-lt"/>
              <a:buAutoNum type="arabicPeriod"/>
            </a:pPr>
            <a:r>
              <a:rPr lang="sk-SK" b="1" i="1" dirty="0" smtClean="0"/>
              <a:t>Čo</a:t>
            </a:r>
            <a:r>
              <a:rPr lang="sk-SK" i="1" dirty="0" smtClean="0"/>
              <a:t> hovorí text?</a:t>
            </a:r>
          </a:p>
          <a:p>
            <a:pPr marL="1014984" lvl="2" indent="-457200">
              <a:buFont typeface="+mj-lt"/>
              <a:buAutoNum type="arabicPeriod"/>
            </a:pPr>
            <a:endParaRPr lang="sk-SK" sz="1000" i="1" dirty="0" smtClean="0"/>
          </a:p>
          <a:p>
            <a:pPr marL="1014984" lvl="2" indent="-457200">
              <a:buFont typeface="+mj-lt"/>
              <a:buAutoNum type="arabicPeriod"/>
            </a:pPr>
            <a:endParaRPr lang="sk-SK" sz="1000" i="1" dirty="0" smtClean="0"/>
          </a:p>
          <a:p>
            <a:pPr marL="1014984" lvl="2" indent="-457200">
              <a:buFont typeface="+mj-lt"/>
              <a:buAutoNum type="arabicPeriod"/>
            </a:pPr>
            <a:endParaRPr lang="sk-SK" sz="1000" i="1" dirty="0" smtClean="0"/>
          </a:p>
          <a:p>
            <a:pPr marL="1014984" lvl="2" indent="-457200">
              <a:buFont typeface="+mj-lt"/>
              <a:buAutoNum type="arabicPeriod"/>
            </a:pPr>
            <a:endParaRPr lang="sk-SK" sz="1000" i="1" dirty="0"/>
          </a:p>
          <a:p>
            <a:pPr marL="1014984" lvl="2" indent="-457200">
              <a:buFont typeface="+mj-lt"/>
              <a:buAutoNum type="arabicPeriod"/>
            </a:pPr>
            <a:endParaRPr lang="sk-SK" sz="1000" i="1" dirty="0" smtClean="0"/>
          </a:p>
          <a:p>
            <a:pPr marL="749808" lvl="1" indent="-457200">
              <a:buFont typeface="+mj-lt"/>
              <a:buAutoNum type="arabicPeriod"/>
            </a:pPr>
            <a:r>
              <a:rPr lang="sk-SK" b="1" i="1" dirty="0" smtClean="0"/>
              <a:t>Čo </a:t>
            </a:r>
            <a:r>
              <a:rPr lang="sk-SK" i="1" dirty="0" smtClean="0"/>
              <a:t>hovorí Božie slovo (z textu Písma) </a:t>
            </a:r>
            <a:r>
              <a:rPr lang="sk-SK" b="1" i="1" dirty="0" smtClean="0"/>
              <a:t>mne osobne</a:t>
            </a:r>
            <a:r>
              <a:rPr lang="sk-SK" i="1" dirty="0" smtClean="0"/>
              <a:t>?</a:t>
            </a:r>
          </a:p>
          <a:p>
            <a:pPr marL="1234440" lvl="3" indent="-457200">
              <a:buFont typeface="+mj-lt"/>
              <a:buAutoNum type="arabicPeriod"/>
            </a:pPr>
            <a:endParaRPr lang="sk-SK" sz="800" i="1" dirty="0" smtClean="0"/>
          </a:p>
          <a:p>
            <a:pPr marL="1234440" lvl="3" indent="-457200">
              <a:buFont typeface="+mj-lt"/>
              <a:buAutoNum type="arabicPeriod"/>
            </a:pPr>
            <a:endParaRPr lang="sk-SK" sz="800" i="1" dirty="0" smtClean="0"/>
          </a:p>
          <a:p>
            <a:pPr marL="1234440" lvl="3" indent="-457200">
              <a:buFont typeface="+mj-lt"/>
              <a:buAutoNum type="arabicPeriod"/>
            </a:pPr>
            <a:endParaRPr lang="sk-SK" sz="800" i="1" dirty="0" smtClean="0"/>
          </a:p>
          <a:p>
            <a:pPr marL="749808" lvl="1" indent="-457200">
              <a:buFont typeface="+mj-lt"/>
              <a:buAutoNum type="arabicPeriod"/>
            </a:pPr>
            <a:r>
              <a:rPr lang="sk-SK" b="1" i="1" dirty="0" smtClean="0"/>
              <a:t>Čo</a:t>
            </a:r>
            <a:r>
              <a:rPr lang="sk-SK" i="1" dirty="0" smtClean="0"/>
              <a:t> hovorím </a:t>
            </a:r>
            <a:r>
              <a:rPr lang="sk-SK" b="1" i="1" dirty="0" smtClean="0"/>
              <a:t>ja Bohu </a:t>
            </a:r>
            <a:r>
              <a:rPr lang="sk-SK" i="1" dirty="0" smtClean="0"/>
              <a:t>na základe reči textu, teda na základe jeho Slova ?</a:t>
            </a:r>
          </a:p>
          <a:p>
            <a:pPr marL="1234440" lvl="3" indent="-457200">
              <a:buFont typeface="+mj-lt"/>
              <a:buAutoNum type="arabicPeriod"/>
            </a:pPr>
            <a:endParaRPr lang="sk-SK" sz="1200" i="1" dirty="0" smtClean="0"/>
          </a:p>
          <a:p>
            <a:pPr marL="777240" lvl="3" indent="0">
              <a:buNone/>
            </a:pPr>
            <a:endParaRPr lang="sk-SK" sz="300" i="1" dirty="0" smtClean="0"/>
          </a:p>
          <a:p>
            <a:pPr marL="749808" lvl="1" indent="-457200">
              <a:buFont typeface="+mj-lt"/>
              <a:buAutoNum type="arabicPeriod"/>
            </a:pPr>
            <a:r>
              <a:rPr lang="sk-SK" b="1" i="1" dirty="0" smtClean="0"/>
              <a:t>K čomu </a:t>
            </a:r>
            <a:r>
              <a:rPr lang="sk-SK" i="1" dirty="0" smtClean="0"/>
              <a:t>ma vedie Božie slovo (z textu)?</a:t>
            </a:r>
          </a:p>
          <a:p>
            <a:pPr marL="749808" lvl="1" indent="-457200">
              <a:buFont typeface="+mj-lt"/>
              <a:buAutoNum type="arabicPeriod"/>
            </a:pPr>
            <a:endParaRPr lang="sk-SK" i="1" dirty="0" smtClean="0"/>
          </a:p>
          <a:p>
            <a:pPr marL="749808" lvl="1" indent="-457200">
              <a:buFont typeface="+mj-lt"/>
              <a:buAutoNum type="arabicPeriod"/>
            </a:pPr>
            <a:endParaRPr lang="sk-SK" i="1" dirty="0"/>
          </a:p>
          <a:p>
            <a:pPr marL="635508" lvl="1" indent="-342900"/>
            <a:r>
              <a:rPr lang="sk-SK" b="1" i="1" dirty="0" smtClean="0"/>
              <a:t>   činnosť</a:t>
            </a:r>
            <a:endParaRPr lang="sk-SK" dirty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2051" name="Picture 3" descr="D:\My Documents\AKADEMICKE\prezentacia 120110-FAUSTI-Lk\Lectio divina - citan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196752"/>
            <a:ext cx="2741814" cy="151216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65859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756002"/>
          </a:xfrm>
        </p:spPr>
        <p:txBody>
          <a:bodyPr/>
          <a:lstStyle/>
          <a:p>
            <a:r>
              <a:rPr lang="sk-SK" dirty="0" smtClean="0"/>
              <a:t>Meditácia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980728"/>
            <a:ext cx="8435280" cy="5760640"/>
          </a:xfrm>
        </p:spPr>
        <p:txBody>
          <a:bodyPr>
            <a:normAutofit/>
          </a:bodyPr>
          <a:lstStyle/>
          <a:p>
            <a:r>
              <a:rPr lang="en-US" sz="2100" dirty="0" err="1" smtClean="0"/>
              <a:t>Cirkevn</a:t>
            </a:r>
            <a:r>
              <a:rPr lang="sk-SK" sz="2100" dirty="0" smtClean="0"/>
              <a:t>í</a:t>
            </a:r>
            <a:r>
              <a:rPr lang="en-US" sz="2100" dirty="0" smtClean="0"/>
              <a:t> </a:t>
            </a:r>
            <a:r>
              <a:rPr lang="en-US" sz="2100" dirty="0" err="1" smtClean="0"/>
              <a:t>otcovia</a:t>
            </a:r>
            <a:r>
              <a:rPr lang="en-US" sz="2100" dirty="0" smtClean="0"/>
              <a:t> </a:t>
            </a:r>
            <a:r>
              <a:rPr lang="sk-SK" sz="2100" dirty="0" smtClean="0"/>
              <a:t>popisovali stupne rozjímania aktivitou mravca a včely.</a:t>
            </a:r>
          </a:p>
          <a:p>
            <a:r>
              <a:rPr lang="sk-SK" sz="2100" dirty="0" smtClean="0"/>
              <a:t>Fáza </a:t>
            </a:r>
            <a:r>
              <a:rPr lang="sk-SK" sz="2100" dirty="0">
                <a:solidFill>
                  <a:srgbClr val="0070C0"/>
                </a:solidFill>
              </a:rPr>
              <a:t>zberu</a:t>
            </a:r>
            <a:r>
              <a:rPr lang="sk-SK" sz="2100" dirty="0"/>
              <a:t> (prirovnáva sa činnosti </a:t>
            </a:r>
            <a:r>
              <a:rPr lang="sk-SK" sz="2100" dirty="0">
                <a:solidFill>
                  <a:srgbClr val="C00000"/>
                </a:solidFill>
              </a:rPr>
              <a:t>mravca</a:t>
            </a:r>
            <a:r>
              <a:rPr lang="sk-SK" sz="2100" dirty="0"/>
              <a:t>): </a:t>
            </a:r>
            <a:r>
              <a:rPr lang="sk-SK" sz="2100" dirty="0" smtClean="0"/>
              <a:t>v rozjímaní ide o zastavenie </a:t>
            </a:r>
            <a:r>
              <a:rPr lang="sk-SK" sz="2100" dirty="0"/>
              <a:t>pri </a:t>
            </a:r>
            <a:r>
              <a:rPr lang="sk-SK" sz="2100" dirty="0" smtClean="0"/>
              <a:t>najdôležitejších významoch Slova, pričom to porovnávam s inými osvetľujúcimi textami </a:t>
            </a:r>
            <a:r>
              <a:rPr lang="sk-SK" sz="2100" dirty="0"/>
              <a:t>a takto </a:t>
            </a:r>
            <a:r>
              <a:rPr lang="sk-SK" sz="2100" dirty="0" smtClean="0"/>
              <a:t>získam </a:t>
            </a:r>
            <a:r>
              <a:rPr lang="sk-SK" sz="2100" dirty="0"/>
              <a:t>základný zmysel </a:t>
            </a:r>
            <a:r>
              <a:rPr lang="sk-SK" sz="2100" dirty="0" smtClean="0"/>
              <a:t>rozjímaného textu</a:t>
            </a:r>
            <a:r>
              <a:rPr lang="sk-SK" sz="2100" dirty="0"/>
              <a:t>. </a:t>
            </a:r>
          </a:p>
          <a:p>
            <a:r>
              <a:rPr lang="sk-SK" sz="2100" dirty="0"/>
              <a:t>Fáza </a:t>
            </a:r>
            <a:r>
              <a:rPr lang="sk-SK" sz="2100" dirty="0">
                <a:solidFill>
                  <a:srgbClr val="0070C0"/>
                </a:solidFill>
              </a:rPr>
              <a:t>spracovania</a:t>
            </a:r>
            <a:r>
              <a:rPr lang="sk-SK" sz="2100" dirty="0"/>
              <a:t> </a:t>
            </a:r>
            <a:r>
              <a:rPr lang="sk-SK" sz="2100" dirty="0" smtClean="0"/>
              <a:t>(</a:t>
            </a:r>
            <a:r>
              <a:rPr lang="sk-SK" sz="2100" i="1" dirty="0" err="1" smtClean="0"/>
              <a:t>ruminatio</a:t>
            </a:r>
            <a:r>
              <a:rPr lang="sk-SK" sz="2100" dirty="0" smtClean="0"/>
              <a:t> </a:t>
            </a:r>
            <a:r>
              <a:rPr lang="sk-SK" sz="2100" dirty="0"/>
              <a:t>ako </a:t>
            </a:r>
            <a:r>
              <a:rPr lang="sk-SK" sz="2100" dirty="0">
                <a:solidFill>
                  <a:srgbClr val="C00000"/>
                </a:solidFill>
              </a:rPr>
              <a:t>včela</a:t>
            </a:r>
            <a:r>
              <a:rPr lang="sk-SK" sz="2100" dirty="0"/>
              <a:t>): </a:t>
            </a:r>
            <a:r>
              <a:rPr lang="sk-SK" sz="2100" dirty="0" smtClean="0"/>
              <a:t>po </a:t>
            </a:r>
            <a:r>
              <a:rPr lang="sk-SK" sz="2100" dirty="0"/>
              <a:t>zbere sa pokračuje k vnútornému s</a:t>
            </a:r>
            <a:r>
              <a:rPr lang="sk-SK" sz="2100" dirty="0" smtClean="0"/>
              <a:t>pracovaniu </a:t>
            </a:r>
            <a:r>
              <a:rPr lang="sk-SK" sz="2100" dirty="0"/>
              <a:t>a </a:t>
            </a:r>
            <a:r>
              <a:rPr lang="sk-SK" sz="2100" dirty="0" smtClean="0"/>
              <a:t>harmonickému zliatiu </a:t>
            </a:r>
            <a:r>
              <a:rPr lang="sk-SK" sz="2100" dirty="0"/>
              <a:t>všetkých informácií a poznania, ktoré </a:t>
            </a:r>
            <a:r>
              <a:rPr lang="sk-SK" sz="2100" dirty="0" smtClean="0"/>
              <a:t>som nahromadil, </a:t>
            </a:r>
            <a:r>
              <a:rPr lang="sk-SK" sz="2100" dirty="0"/>
              <a:t>odovzdávajúc sa </a:t>
            </a:r>
            <a:r>
              <a:rPr lang="sk-SK" sz="2100" dirty="0" smtClean="0"/>
              <a:t>Božej milosti a </a:t>
            </a:r>
            <a:r>
              <a:rPr lang="sk-SK" sz="2100" dirty="0"/>
              <a:t>živej moci Slova. Slovo sa stáva </a:t>
            </a:r>
            <a:r>
              <a:rPr lang="sk-SK" sz="2100" dirty="0" smtClean="0"/>
              <a:t>akoby sviatosťou</a:t>
            </a:r>
            <a:r>
              <a:rPr lang="sk-SK" sz="2100" dirty="0"/>
              <a:t>, ktorá účinkuje sama o sebe.  </a:t>
            </a:r>
          </a:p>
          <a:p>
            <a:r>
              <a:rPr lang="sk-SK" sz="2100" dirty="0"/>
              <a:t>Fáza osobnej </a:t>
            </a:r>
            <a:r>
              <a:rPr lang="sk-SK" sz="2100" dirty="0" smtClean="0">
                <a:solidFill>
                  <a:srgbClr val="0070C0"/>
                </a:solidFill>
              </a:rPr>
              <a:t>konfrontácie</a:t>
            </a:r>
            <a:r>
              <a:rPr lang="sk-SK" sz="2100" dirty="0" smtClean="0"/>
              <a:t>: porovnávam </a:t>
            </a:r>
            <a:r>
              <a:rPr lang="sk-SK" sz="2100" dirty="0"/>
              <a:t>Slovo a </a:t>
            </a:r>
            <a:r>
              <a:rPr lang="sk-SK" sz="2100" dirty="0" smtClean="0"/>
              <a:t>jeho </a:t>
            </a:r>
            <a:r>
              <a:rPr lang="sk-SK" sz="2100" dirty="0"/>
              <a:t>posolstvo, </a:t>
            </a:r>
            <a:r>
              <a:rPr lang="sk-SK" sz="2100" dirty="0" smtClean="0"/>
              <a:t>s mojou </a:t>
            </a:r>
            <a:r>
              <a:rPr lang="sk-SK" sz="2100" dirty="0"/>
              <a:t>osobnou situáciou. Prichádza k tomu akosi </a:t>
            </a:r>
            <a:r>
              <a:rPr lang="sk-SK" sz="2100" dirty="0" smtClean="0"/>
              <a:t>pozvoľne, </a:t>
            </a:r>
            <a:r>
              <a:rPr lang="sk-SK" sz="2100" dirty="0"/>
              <a:t>pretože </a:t>
            </a:r>
            <a:r>
              <a:rPr lang="sk-SK" sz="2100" dirty="0" smtClean="0"/>
              <a:t>tam, </a:t>
            </a:r>
            <a:r>
              <a:rPr lang="sk-SK" sz="2100" dirty="0"/>
              <a:t>kde vstupuje Božie svetlo poznania, lepšie vidieť tiene nášho života. Dotýka sa nás zvlášť nejaká časť textu </a:t>
            </a:r>
            <a:r>
              <a:rPr lang="sk-SK" sz="2100" dirty="0" smtClean="0"/>
              <a:t>či </a:t>
            </a:r>
            <a:r>
              <a:rPr lang="sk-SK" sz="2100" dirty="0"/>
              <a:t>posolstva, ktorú potom </a:t>
            </a:r>
            <a:r>
              <a:rPr lang="sk-SK" sz="2100" dirty="0" smtClean="0"/>
              <a:t>nazývam </a:t>
            </a:r>
            <a:r>
              <a:rPr lang="sk-SK" sz="2100" dirty="0"/>
              <a:t>kľúčové </a:t>
            </a:r>
            <a:r>
              <a:rPr lang="sk-SK" sz="2100" dirty="0" smtClean="0"/>
              <a:t>slovo, veta či motív.  </a:t>
            </a:r>
            <a:endParaRPr lang="sk-SK" sz="2100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3936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ákladné">
  <a:themeElements>
    <a:clrScheme name="Základn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Základn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ákladn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4670</TotalTime>
  <Words>2111</Words>
  <Application>Microsoft Office PowerPoint</Application>
  <PresentationFormat>Prezentácia na obrazovke (4:3)</PresentationFormat>
  <Paragraphs>336</Paragraphs>
  <Slides>30</Slides>
  <Notes>1</Notes>
  <HiddenSlides>0</HiddenSlides>
  <MMClips>0</MMClips>
  <ScaleCrop>false</ScaleCrop>
  <HeadingPairs>
    <vt:vector size="8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30</vt:i4>
      </vt:variant>
    </vt:vector>
  </HeadingPairs>
  <TitlesOfParts>
    <vt:vector size="38" baseType="lpstr">
      <vt:lpstr>AR ESSENCE</vt:lpstr>
      <vt:lpstr>Arial</vt:lpstr>
      <vt:lpstr>Arial Black</vt:lpstr>
      <vt:lpstr>Bookman Old Style</vt:lpstr>
      <vt:lpstr>Calibri</vt:lpstr>
      <vt:lpstr>Times New Roman</vt:lpstr>
      <vt:lpstr>Základné</vt:lpstr>
      <vt:lpstr>Snímka programu Microsoft PowerPoint 97-2003</vt:lpstr>
      <vt:lpstr>Prezentácia programu PowerPoint</vt:lpstr>
      <vt:lpstr>Prezentácia programu PowerPoint</vt:lpstr>
      <vt:lpstr>    Lectio Divina </vt:lpstr>
      <vt:lpstr>Vznik</vt:lpstr>
      <vt:lpstr>Povaha Lectio Divina </vt:lpstr>
      <vt:lpstr>Verbum Domini b.82</vt:lpstr>
      <vt:lpstr>Verbum Domini b.87 (pápež Benedikt XVI.)</vt:lpstr>
      <vt:lpstr>Lectio divina – čítanie BS</vt:lpstr>
      <vt:lpstr>Meditácia</vt:lpstr>
      <vt:lpstr>Modlitba</vt:lpstr>
      <vt:lpstr>ROZJÍMANIE a KONTEMPLÁCIA</vt:lpstr>
      <vt:lpstr>Porovnanie LD s rozjímaním </vt:lpstr>
      <vt:lpstr>Lectio divina v skupine</vt:lpstr>
      <vt:lpstr>Iný spôsob LD v skupine</vt:lpstr>
      <vt:lpstr>Prezentácia programu PowerPoint</vt:lpstr>
      <vt:lpstr>Prezentácia programu PowerPoint</vt:lpstr>
      <vt:lpstr>Prezentácia programu PowerPoint</vt:lpstr>
      <vt:lpstr>State o zázrakoch</vt:lpstr>
      <vt:lpstr>Typy zázrakov</vt:lpstr>
      <vt:lpstr>Prezentácia programu PowerPoint</vt:lpstr>
      <vt:lpstr>Zmeny v príbehu</vt:lpstr>
      <vt:lpstr>Slepý z Betsaidy (Mk 8,22-26)</vt:lpstr>
      <vt:lpstr>Mk 10,17-22</vt:lpstr>
      <vt:lpstr>Meditácia</vt:lpstr>
      <vt:lpstr>Mk 10,23-31</vt:lpstr>
      <vt:lpstr>Povolanie, Nasledovanie</vt:lpstr>
      <vt:lpstr>Silvano Fausti SJ   </vt:lpstr>
      <vt:lpstr>Štruktúra FAUSTIHO komentárov (sú v češtine k Evanjeliu podľa Mt, Mk, Lk a Jn)</vt:lpstr>
      <vt:lpstr>Prezentácia programu PowerPoint</vt:lpstr>
      <vt:lpstr>Prezentácia programu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Lectio Divina</dc:title>
  <dc:creator>Jozef Jancovic</dc:creator>
  <cp:lastModifiedBy>Jozef Jančovič</cp:lastModifiedBy>
  <cp:revision>63</cp:revision>
  <dcterms:created xsi:type="dcterms:W3CDTF">2013-11-19T21:39:22Z</dcterms:created>
  <dcterms:modified xsi:type="dcterms:W3CDTF">2018-06-12T16:26:49Z</dcterms:modified>
</cp:coreProperties>
</file>