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8783" y="39757"/>
            <a:ext cx="11993217" cy="1844703"/>
          </a:xfrm>
        </p:spPr>
        <p:txBody>
          <a:bodyPr/>
          <a:lstStyle/>
          <a:p>
            <a:pPr algn="ctr"/>
            <a:r>
              <a:rPr lang="sk-SK" b="1" cap="small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DIECÉZNA ŠKOLA VIERY </a:t>
            </a:r>
            <a:r>
              <a:rPr lang="sk-SK" b="1" cap="small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III.</a:t>
            </a:r>
            <a:endParaRPr lang="sk-SK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53871" y="2615979"/>
            <a:ext cx="10538129" cy="4242021"/>
          </a:xfrm>
        </p:spPr>
        <p:txBody>
          <a:bodyPr>
            <a:normAutofit/>
          </a:bodyPr>
          <a:lstStyle/>
          <a:p>
            <a:r>
              <a:rPr lang="sk-SK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5. </a:t>
            </a:r>
            <a:r>
              <a:rPr lang="sk-SK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</a:t>
            </a:r>
            <a:r>
              <a:rPr lang="sk-SK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sk-SK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k-SK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VERÍM V DUCHA SVÄTÉHO</a:t>
            </a:r>
            <a:r>
              <a:rPr lang="sk-SK" sz="4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sk-SK" sz="44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	</a:t>
            </a:r>
            <a:endParaRPr lang="sk-SK" sz="4400" b="1" dirty="0" smtClean="0">
              <a:solidFill>
                <a:srgbClr val="0070C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ctr"/>
            <a:endParaRPr lang="sk-SK" sz="4400" b="1" dirty="0">
              <a:solidFill>
                <a:srgbClr val="0070C0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sk-SK" sz="12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sk-SK" sz="12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												Vypracoval</a:t>
            </a:r>
            <a:r>
              <a:rPr lang="sk-SK" sz="12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: Mons.  prof. Jozef Bieľak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77348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2637" y="55660"/>
            <a:ext cx="11911053" cy="2798858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>
                <a:solidFill>
                  <a:srgbClr val="FF0000"/>
                </a:solidFill>
              </a:rPr>
              <a:t/>
            </a:r>
            <a:br>
              <a:rPr lang="sk-SK" b="1" dirty="0" smtClean="0">
                <a:solidFill>
                  <a:srgbClr val="FF0000"/>
                </a:solidFill>
              </a:rPr>
            </a:br>
            <a:r>
              <a:rPr lang="sk-SK" b="1" dirty="0">
                <a:solidFill>
                  <a:srgbClr val="FF0000"/>
                </a:solidFill>
              </a:rPr>
              <a:t/>
            </a:r>
            <a:br>
              <a:rPr lang="sk-SK" b="1" dirty="0">
                <a:solidFill>
                  <a:srgbClr val="FF0000"/>
                </a:solidFill>
              </a:rPr>
            </a:br>
            <a:r>
              <a:rPr lang="sk-SK" b="1" dirty="0" smtClean="0">
                <a:solidFill>
                  <a:srgbClr val="FF0000"/>
                </a:solidFill>
              </a:rPr>
              <a:t/>
            </a:r>
            <a:br>
              <a:rPr lang="sk-SK" b="1" dirty="0" smtClean="0">
                <a:solidFill>
                  <a:srgbClr val="FF0000"/>
                </a:solidFill>
              </a:rPr>
            </a:br>
            <a:r>
              <a:rPr lang="sk-SK" sz="4900" b="1" dirty="0" smtClean="0">
                <a:solidFill>
                  <a:srgbClr val="FF0000"/>
                </a:solidFill>
              </a:rPr>
              <a:t>II</a:t>
            </a:r>
            <a:r>
              <a:rPr lang="sk-SK" sz="4900" b="1" dirty="0">
                <a:solidFill>
                  <a:srgbClr val="FF0000"/>
                </a:solidFill>
              </a:rPr>
              <a:t>. NAŠE SPOLOČENSTVO S DUCHOM SVÄTÝM</a:t>
            </a:r>
            <a:r>
              <a:rPr lang="sk-SK" sz="4900" dirty="0"/>
              <a:t/>
            </a:r>
            <a:br>
              <a:rPr lang="sk-SK" sz="4900" dirty="0"/>
            </a:br>
            <a:endParaRPr lang="sk-SK" sz="4900" dirty="0"/>
          </a:p>
        </p:txBody>
      </p:sp>
      <p:pic>
        <p:nvPicPr>
          <p:cNvPr id="4" name="Zástupný objekt pre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83089" y="3077527"/>
            <a:ext cx="5341641" cy="3561094"/>
          </a:xfrm>
        </p:spPr>
      </p:pic>
    </p:spTree>
    <p:extLst>
      <p:ext uri="{BB962C8B-B14F-4D97-AF65-F5344CB8AC3E}">
        <p14:creationId xmlns:p14="http://schemas.microsoft.com/office/powerpoint/2010/main" xmlns="" val="1649490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31" y="55660"/>
            <a:ext cx="12001169" cy="1216550"/>
          </a:xfr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1.SME CHRÁMOM DUCHA SVÄTÉHO</a:t>
            </a:r>
            <a:b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90831" y="1272209"/>
            <a:ext cx="12001169" cy="5661327"/>
          </a:xfrm>
        </p:spPr>
        <p:txBody>
          <a:bodyPr>
            <a:normAutofit/>
          </a:bodyPr>
          <a:lstStyle/>
          <a:p>
            <a:r>
              <a:rPr lang="sk-SK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</a:t>
            </a:r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Pavol apoštol píše: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„Neviete, že ste Boží chrám a že vo vás prebýva Boží Duch?“ </a:t>
            </a:r>
            <a:r>
              <a:rPr lang="sk-SK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Kor</a:t>
            </a:r>
            <a:r>
              <a:rPr lang="sk-SK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3, 16)</a:t>
            </a:r>
            <a:r>
              <a:rPr lang="sk-SK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</a:t>
            </a:r>
            <a:r>
              <a:rPr lang="sk-SK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začal žiť v nás ako v chráme pri krste. </a:t>
            </a:r>
            <a:endParaRPr lang="sk-SK" sz="3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</a:t>
            </a:r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je príjemným a obšťastňujúcim hosťom našej duše. </a:t>
            </a:r>
            <a:endParaRPr lang="sk-SK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Nielen </a:t>
            </a:r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jednotliví kresťania, ale aj celá Cirkev je chrámom Ducha Svätého. </a:t>
            </a:r>
            <a:r>
              <a:rPr lang="sk-SK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Píše </a:t>
            </a:r>
            <a:r>
              <a:rPr lang="sk-SK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tom svätý Pavol apoštol: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„Ste postavení na základe apoštolov a prorokov; hlavným uholným kameňom je sám Kristus Ježiš. V ňom celá stavba pevne pospájaná rastie v svätý chrám v Pánovi, v ňom ste aj vy vbudovaní do Božieho príbytku v Duchu“.</a:t>
            </a:r>
            <a:r>
              <a:rPr lang="sk-SK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(Ef</a:t>
            </a:r>
            <a:r>
              <a:rPr lang="sk-SK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 20-22)</a:t>
            </a:r>
          </a:p>
          <a:p>
            <a:endParaRPr lang="sk-S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6011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123" y="0"/>
            <a:ext cx="12048877" cy="1208598"/>
          </a:xfrm>
        </p:spPr>
        <p:txBody>
          <a:bodyPr/>
          <a:lstStyle/>
          <a:p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DUCH SVÄTÝ NEUSTÁLE PÔSOBÍ V CIRKVI.</a:t>
            </a:r>
            <a:b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43123" y="1208598"/>
            <a:ext cx="11974665" cy="5649402"/>
          </a:xfrm>
        </p:spPr>
        <p:txBody>
          <a:bodyPr>
            <a:noAutofit/>
          </a:bodyPr>
          <a:lstStyle/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Buduje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a vedie ju. </a:t>
            </a:r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Povoláva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ľudí do služieb Cirkvi. </a:t>
            </a:r>
            <a:endParaRPr lang="sk-SK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Vovádza nás do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hlbšieho spoločenstva s trojjediným Bohom a nabáda nás vytvárať jednotu celého ľudského spoločenstva. </a:t>
            </a:r>
            <a:endParaRPr lang="sk-SK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Udržiava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v pravde a vedie ju k čoraz hlbšiemu poznaniu Boha. </a:t>
            </a:r>
            <a:endParaRPr lang="sk-SK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Pôsobí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 sviatostiach Cirkvi a otvára a oživuje nám Sväté písmo. </a:t>
            </a:r>
            <a:endParaRPr lang="sk-SK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Ľudí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ktorí sa mu slobodne a úplne otvoria, aj dnes zahŕňa darmi svojej </a:t>
            </a:r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milosti a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potrebnými charizmami.</a:t>
            </a:r>
          </a:p>
          <a:p>
            <a:pPr marL="0" indent="0">
              <a:buNone/>
            </a:pPr>
            <a:endParaRPr lang="sk-SK" sz="2800" dirty="0"/>
          </a:p>
          <a:p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xmlns="" val="1990628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6734" y="0"/>
            <a:ext cx="11985265" cy="1240403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NAŠA SPOLUPRÁCA S DUCHOM SVÄTÝM</a:t>
            </a:r>
            <a:b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06733" y="1240403"/>
            <a:ext cx="11985265" cy="5617597"/>
          </a:xfrm>
        </p:spPr>
        <p:txBody>
          <a:bodyPr>
            <a:normAutofit lnSpcReduction="10000"/>
          </a:bodyPr>
          <a:lstStyle/>
          <a:p>
            <a:r>
              <a:rPr lang="sk-SK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Spoločenstvo </a:t>
            </a:r>
            <a:r>
              <a:rPr lang="sk-SK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Duchom Svätým spočíva najmä v tom, že s ním spolupracujeme. </a:t>
            </a:r>
            <a:r>
              <a:rPr lang="sk-SK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Celý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náš duchovný život je vlastne spoluprácou s Duchom Svätým. Počúvame jeho vnuknutia a dávame sa viesť jeho podnetmi, ktoré počujeme vo svedomí. Prijímame jeho pomoc a milosti, ktoré nám dáva najmä sviatosťami. </a:t>
            </a:r>
            <a:endParaRPr lang="sk-SK" sz="28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Spoločenstvo </a:t>
            </a:r>
            <a:r>
              <a:rPr lang="sk-SK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 Duchom Svätým spočíva aj v poslušnosti na jeho vnuknutia.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Pavol apoštol napísal: „Ak žijeme v Duchu, podľa Ducha aj konajme!“ (Gal 5, 25) Život podľa Ducha možno vyjadriť takto: Odmietať hriech a uskutočňovať lásku. </a:t>
            </a:r>
            <a:endParaRPr lang="sk-SK" sz="28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Krstom </a:t>
            </a:r>
            <a:r>
              <a:rPr lang="sk-SK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birmovaním si nás Duch Svätý vyvolil za živý nástroj svojho účinkovania vo svete. </a:t>
            </a:r>
          </a:p>
        </p:txBody>
      </p:sp>
    </p:spTree>
    <p:extLst>
      <p:ext uri="{BB962C8B-B14F-4D97-AF65-F5344CB8AC3E}">
        <p14:creationId xmlns:p14="http://schemas.microsoft.com/office/powerpoint/2010/main" xmlns="" val="2417594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6977" y="0"/>
            <a:ext cx="11919006" cy="1232452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4.PÔSOBENIE DUCHA SVÄTÉHO V NAŠOM ŽIVOTE</a:t>
            </a:r>
            <a:b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66977" y="1232452"/>
            <a:ext cx="12025023" cy="5625548"/>
          </a:xfrm>
        </p:spPr>
        <p:txBody>
          <a:bodyPr>
            <a:noAutofit/>
          </a:bodyPr>
          <a:lstStyle/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Augustín nazýva Ducha Svätého </a:t>
            </a:r>
            <a:r>
              <a:rPr lang="sk-SK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„Tichý hosť našej duše“.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 chce vnímať prítomnosť Ducha Svätého musí sa stíšiť. Veľmi často sa k nám prihovára tichým hlasom, napríklad hlasom nášho svedomia alebo inými vnútornými a vonkajšími vnuknutiami, či podnetmi. </a:t>
            </a:r>
            <a:endParaRPr lang="sk-SK" sz="28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naše telo je v istom zmysle miestom Božieho prebývania</a:t>
            </a:r>
            <a:r>
              <a:rPr lang="sk-SK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Píše o tom aj apoštol sv. Pavol: „A neviete, že vaše telo je chrámom Ducha Svätého, ktorý je vo vás, ktorého máte od Boha, a že nepatríte sebe? Draho ste boli kúpení. Oslavujte teda Boha vo svojom tele!“ (1 Kor 6, 19-20). </a:t>
            </a:r>
            <a:endParaRPr lang="sk-SK" sz="28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Čím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viac sa otvárame Duchu Svätému, tým viac môže byť učiteľom nášho života a tým skôr nás zahrnie charizmami na budovanie Kristovho tajomného tela – Cirkvi. </a:t>
            </a:r>
            <a:endParaRPr lang="sk-SK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0778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6977" y="55660"/>
            <a:ext cx="12025023" cy="596348"/>
          </a:xfrm>
        </p:spPr>
        <p:txBody>
          <a:bodyPr>
            <a:noAutofit/>
          </a:bodyPr>
          <a:lstStyle/>
          <a:p>
            <a:pPr algn="ctr"/>
            <a:endParaRPr lang="sk-SK" sz="4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78296" y="1097280"/>
            <a:ext cx="11913704" cy="5760720"/>
          </a:xfrm>
        </p:spPr>
        <p:txBody>
          <a:bodyPr/>
          <a:lstStyle/>
          <a:p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r>
              <a:rPr lang="sk-SK" sz="40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 za pozornosť, prajem vám a v modlitbách  vyprosujem pokoj srdca a pevné zdravie.</a:t>
            </a:r>
          </a:p>
          <a:p>
            <a:pPr marL="0" indent="0">
              <a:buNone/>
            </a:pPr>
            <a:r>
              <a:rPr lang="sk-SK" sz="4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</a:t>
            </a:r>
            <a:r>
              <a:rPr lang="sk-SK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úctou  Mons. Jozef Bieľak</a:t>
            </a:r>
          </a:p>
          <a:p>
            <a:pPr marL="0" indent="0">
              <a:buNone/>
            </a:pPr>
            <a:endParaRPr lang="sk-SK" sz="32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32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596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0101" y="87463"/>
            <a:ext cx="11881898" cy="5224007"/>
          </a:xfrm>
        </p:spPr>
        <p:txBody>
          <a:bodyPr/>
          <a:lstStyle/>
          <a:p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5" name="Zástupný objekt pre obsah 4"/>
          <p:cNvSpPr>
            <a:spLocks noGrp="1"/>
          </p:cNvSpPr>
          <p:nvPr>
            <p:ph idx="1"/>
          </p:nvPr>
        </p:nvSpPr>
        <p:spPr>
          <a:xfrm>
            <a:off x="222637" y="4627659"/>
            <a:ext cx="11969363" cy="2230341"/>
          </a:xfrm>
        </p:spPr>
        <p:txBody>
          <a:bodyPr>
            <a:normAutofit/>
          </a:bodyPr>
          <a:lstStyle/>
          <a:p>
            <a:pPr marL="1371600" lvl="3" indent="0" algn="ctr">
              <a:buNone/>
            </a:pPr>
            <a:r>
              <a:rPr lang="sk-SK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Príď Duchu svätý a naplň srdcia svojich veriacich a zapáľ v nás oheň svojej lásky</a:t>
            </a:r>
            <a:endParaRPr lang="sk-SK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objekt pre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1110" y="930303"/>
            <a:ext cx="5160395" cy="3546281"/>
          </a:xfrm>
        </p:spPr>
      </p:pic>
    </p:spTree>
    <p:extLst>
      <p:ext uri="{BB962C8B-B14F-4D97-AF65-F5344CB8AC3E}">
        <p14:creationId xmlns:p14="http://schemas.microsoft.com/office/powerpoint/2010/main" xmlns="" val="2160113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6490" y="230588"/>
            <a:ext cx="11815639" cy="1049572"/>
          </a:xfrm>
        </p:spPr>
        <p:txBody>
          <a:bodyPr>
            <a:noAutofit/>
          </a:bodyPr>
          <a:lstStyle/>
          <a:p>
            <a:pPr algn="ctr"/>
            <a:r>
              <a:rPr lang="sk-SK" sz="5400" b="1" dirty="0" smtClean="0">
                <a:solidFill>
                  <a:srgbClr val="FF0000"/>
                </a:solidFill>
              </a:rPr>
              <a:t>ÚVOD</a:t>
            </a:r>
            <a:r>
              <a:rPr lang="sk-SK" sz="5400" b="1" dirty="0">
                <a:solidFill>
                  <a:srgbClr val="FF0000"/>
                </a:solidFill>
              </a:rPr>
              <a:t/>
            </a:r>
            <a:br>
              <a:rPr lang="sk-SK" sz="5400" b="1" dirty="0">
                <a:solidFill>
                  <a:srgbClr val="FF0000"/>
                </a:solidFill>
              </a:rPr>
            </a:br>
            <a:endParaRPr lang="sk-SK" sz="5400" b="1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46490" y="1280160"/>
            <a:ext cx="11945510" cy="5577840"/>
          </a:xfrm>
        </p:spPr>
        <p:txBody>
          <a:bodyPr/>
          <a:lstStyle/>
          <a:p>
            <a:r>
              <a:rPr lang="sk-SK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vyznávaním článku viery: „Verím v Ducha Svätého“ učí, že „veriť v Ducha Svätého znamená vyznávať tretiu osobu Najsvätejšej Trojice, ktorá vychádza z Otca a Syna; jemu sa zároveň s Otcom a Synom vzdáva poklona a sláva“. 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605705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417" y="63610"/>
            <a:ext cx="11934908" cy="2592125"/>
          </a:xfrm>
        </p:spPr>
        <p:txBody>
          <a:bodyPr>
            <a:normAutofit/>
          </a:bodyPr>
          <a:lstStyle/>
          <a:p>
            <a:pPr algn="ctr"/>
            <a:r>
              <a:rPr lang="sk-SK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DUCH SVÄTÝ - DAR I DARCA</a:t>
            </a:r>
            <a:r>
              <a:rPr lang="sk-SK" dirty="0"/>
              <a:t/>
            </a:r>
            <a:br>
              <a:rPr lang="sk-SK" dirty="0"/>
            </a:br>
            <a:r>
              <a:rPr lang="sk-SK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Zošli svojho ducha a všetko bude stvorené. </a:t>
            </a:r>
            <a:br>
              <a:rPr lang="sk-SK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obnovíš tvárnosť zeme.</a:t>
            </a:r>
            <a:endParaRPr lang="sk-SK" b="1" i="1" dirty="0">
              <a:solidFill>
                <a:srgbClr val="0070C0"/>
              </a:solidFill>
            </a:endParaRPr>
          </a:p>
        </p:txBody>
      </p:sp>
      <p:pic>
        <p:nvPicPr>
          <p:cNvPr id="4" name="Zástupný objekt pre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60031" y="2801937"/>
            <a:ext cx="4286250" cy="2533650"/>
          </a:xfrm>
        </p:spPr>
      </p:pic>
    </p:spTree>
    <p:extLst>
      <p:ext uri="{BB962C8B-B14F-4D97-AF65-F5344CB8AC3E}">
        <p14:creationId xmlns:p14="http://schemas.microsoft.com/office/powerpoint/2010/main" xmlns="" val="1631115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589" y="55659"/>
            <a:ext cx="11961412" cy="1240404"/>
          </a:xfrm>
        </p:spPr>
        <p:txBody>
          <a:bodyPr>
            <a:normAutofit fontScale="90000"/>
          </a:bodyPr>
          <a:lstStyle/>
          <a:p>
            <a:pPr algn="ctr"/>
            <a:r>
              <a:rPr lang="sk-SK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DUCH SVÄTÝ JE BOŽSKÁ OSOBA</a:t>
            </a:r>
            <a:r>
              <a:rPr lang="sk-SK" sz="4000" b="1" dirty="0" smtClean="0">
                <a:solidFill>
                  <a:srgbClr val="FF0000"/>
                </a:solidFill>
              </a:rPr>
              <a:t/>
            </a:r>
            <a:br>
              <a:rPr lang="sk-SK" sz="4000" b="1" dirty="0" smtClean="0">
                <a:solidFill>
                  <a:srgbClr val="FF0000"/>
                </a:solidFill>
              </a:rPr>
            </a:br>
            <a:endParaRPr lang="sk-SK" sz="4000" b="1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30589" y="1296063"/>
            <a:ext cx="11961412" cy="5561937"/>
          </a:xfrm>
        </p:spPr>
        <p:txBody>
          <a:bodyPr>
            <a:normAutofit/>
          </a:bodyPr>
          <a:lstStyle/>
          <a:p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Svätý je tretia Božská osoba, Boh rovný Otcovi a Synovi</a:t>
            </a:r>
            <a:r>
              <a:rPr lang="sk-SK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Často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 voláme </a:t>
            </a:r>
            <a:r>
              <a:rPr lang="sk-SK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Oheň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Božej lásky. Naznačuje to aj podoba ohnivých jazykov, v ktorej sa zjavil ľuďom. </a:t>
            </a:r>
            <a:endParaRPr lang="sk-SK" sz="28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Vlastné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meno tretej osoby Najsvätejšej Trojice je „Duch Svätý“. </a:t>
            </a:r>
            <a:endParaRPr lang="sk-SK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je večný Boh a účinkuje od samého začiatku aj v diele stvorenia sveta. </a:t>
            </a:r>
            <a:endParaRPr lang="sk-SK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Symboly </a:t>
            </a:r>
            <a:r>
              <a:rPr lang="sk-SK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Ducha </a:t>
            </a:r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Svätého.</a:t>
            </a:r>
            <a:endParaRPr lang="sk-SK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Symbolov Ducha Svätého je veľa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sk-SK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živá </a:t>
            </a:r>
            <a:r>
              <a:rPr lang="sk-SK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voda;</a:t>
            </a:r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pomazanie </a:t>
            </a:r>
            <a:r>
              <a:rPr lang="sk-SK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olejom</a:t>
            </a:r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sk-SK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oheň</a:t>
            </a:r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sk-SK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temný alebo žiarivý </a:t>
            </a:r>
            <a:r>
              <a:rPr lang="sk-SK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oblak</a:t>
            </a:r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sk-SK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vkladanie </a:t>
            </a:r>
            <a:r>
              <a:rPr lang="sk-SK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rúk.</a:t>
            </a:r>
            <a:endParaRPr lang="sk-SK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077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31" y="0"/>
            <a:ext cx="12001169" cy="1224501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smtClean="0"/>
              <a:t/>
            </a:r>
            <a:br>
              <a:rPr lang="sk-SK" dirty="0" smtClean="0"/>
            </a:br>
            <a:r>
              <a:rPr lang="sk-SK" sz="4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PÔSOBENIE DUCHA SVÄTÉHO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90831" y="1224501"/>
            <a:ext cx="11934908" cy="5633499"/>
          </a:xfrm>
        </p:spPr>
        <p:txBody>
          <a:bodyPr>
            <a:noAutofit/>
          </a:bodyPr>
          <a:lstStyle/>
          <a:p>
            <a:r>
              <a:rPr lang="sk-SK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Svätý hovoril ústami prorokov.</a:t>
            </a:r>
          </a:p>
          <a:p>
            <a:r>
              <a:rPr lang="sk-SK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</a:t>
            </a:r>
            <a:r>
              <a:rPr lang="sk-SK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pôsobil v Panne Márii.</a:t>
            </a:r>
          </a:p>
          <a:p>
            <a:r>
              <a:rPr lang="sk-SK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Prečo </a:t>
            </a:r>
            <a:r>
              <a:rPr lang="sk-SK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mohol Duch Svätý pôsobiť v Márii, spolu s ňou a cez ňu</a:t>
            </a:r>
            <a:r>
              <a:rPr lang="sk-SK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sk-SK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Najdokonalejšie </a:t>
            </a:r>
            <a:r>
              <a:rPr lang="sk-SK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 prejavil Duch Svätý v živote a účinkovaní Ježiša </a:t>
            </a:r>
            <a:r>
              <a:rPr lang="sk-SK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Krista.</a:t>
            </a:r>
          </a:p>
          <a:p>
            <a:r>
              <a:rPr lang="sk-SK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</a:t>
            </a:r>
            <a:r>
              <a:rPr lang="sk-SK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o Duchu Svätom učil a predstavil ho ľuďom. </a:t>
            </a:r>
          </a:p>
        </p:txBody>
      </p:sp>
    </p:spTree>
    <p:extLst>
      <p:ext uri="{BB962C8B-B14F-4D97-AF65-F5344CB8AC3E}">
        <p14:creationId xmlns:p14="http://schemas.microsoft.com/office/powerpoint/2010/main" xmlns="" val="1818307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831" y="0"/>
            <a:ext cx="12001168" cy="1391478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smtClean="0"/>
              <a:t>			</a:t>
            </a:r>
            <a:r>
              <a:rPr lang="sk-SK" sz="4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TURÍCE – ZOSLANIE DUCHA SVÄTÉHO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90831" y="1494845"/>
            <a:ext cx="12001168" cy="5363155"/>
          </a:xfrm>
        </p:spPr>
        <p:txBody>
          <a:bodyPr>
            <a:no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Apoštoli po Ježišovom nanebovstúpení očakávali prisľúbeného Ducha Svätého</a:t>
            </a:r>
            <a:r>
              <a:rPr lang="sk-SK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„Všetci jednomyseľne zotrvávali na modlitbách spolu so ženami, s Ježišovou matkou Máriou a s jeho bratmi“. (Sk 1, 14</a:t>
            </a:r>
            <a:r>
              <a:rPr lang="sk-SK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k-SK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Prečo sú Turíce dôležité?</a:t>
            </a: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Turíce prišiel Duch Svätý ako Duch sily. </a:t>
            </a:r>
            <a:endParaRPr lang="sk-SK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Turíce prišiel Duch Svätý aj ako Oheň Božej lásky. </a:t>
            </a:r>
          </a:p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Príchod Ducha Svätého sa netyká iba apoštolov, ale celej Kristovej Cirkvi. </a:t>
            </a:r>
            <a:endParaRPr lang="sk-SK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Turíce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 sú udalosťou jedného dňa, ale epochou ľudstva</a:t>
            </a:r>
            <a:r>
              <a:rPr lang="sk-SK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Trvajú stále, lebo Duch Svätý ustavične rozlieva Božiu lásku v srdciach ľudí všetkých čias. Cez všetky stáročia omladzuje Cirkev silou Evanjelia, stále ju obnovuje a vedie k dokonalej jednote s jej Ženíchom ( </a:t>
            </a:r>
            <a:r>
              <a:rPr lang="sk-SK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Lumen </a:t>
            </a:r>
            <a:r>
              <a:rPr lang="sk-SK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gentium, 4)</a:t>
            </a:r>
          </a:p>
          <a:p>
            <a:endParaRPr lang="sk-SK" sz="28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904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2637" y="55659"/>
            <a:ext cx="11969363" cy="1200647"/>
          </a:xfrm>
        </p:spPr>
        <p:txBody>
          <a:bodyPr>
            <a:noAutofit/>
          </a:bodyPr>
          <a:lstStyle/>
          <a:p>
            <a:pPr algn="ctr"/>
            <a:r>
              <a:rPr lang="sk-SK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DUCH SVÄTÝ - OŽIVOVATEĽ</a:t>
            </a:r>
            <a:br>
              <a:rPr lang="sk-SK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59026" y="1256306"/>
            <a:ext cx="12032974" cy="5601694"/>
          </a:xfrm>
        </p:spPr>
        <p:txBody>
          <a:bodyPr>
            <a:normAutofit/>
          </a:bodyPr>
          <a:lstStyle/>
          <a:p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Ježiš pripodobnil Ducha Svätého a jeho pôsobenie vode: </a:t>
            </a:r>
            <a:r>
              <a:rPr lang="sk-SK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 pričinením môžeme žiť v Božej láske.</a:t>
            </a:r>
          </a:p>
          <a:p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Svätý v nás pôsobí pomocou zvláštneho daru, ktorý voláme Božia milosť. </a:t>
            </a:r>
            <a:endParaRPr lang="sk-SK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Božiu </a:t>
            </a:r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milosť poznáme dvojakú: posväcujúcu a pomáhajúcu. </a:t>
            </a:r>
            <a:endParaRPr lang="sk-SK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Sväté </a:t>
            </a:r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písmo nazýva Ducha Svätého obrancom. (Porov. </a:t>
            </a:r>
            <a:r>
              <a:rPr lang="sk-SK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Jn </a:t>
            </a:r>
            <a:r>
              <a:rPr lang="sk-SK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14, 16) </a:t>
            </a:r>
            <a:r>
              <a:rPr lang="sk-SK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Voláme ho tak preto, lebo nám dáva silu v duchovnom boji. Jeho pôsobením sa stávame silní a odolní proti hriechu</a:t>
            </a:r>
            <a:r>
              <a:rPr lang="sk-SK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581718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685" y="0"/>
            <a:ext cx="11977315" cy="1232452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DARY DUCHA SVÄTÉHO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14685" y="1232452"/>
            <a:ext cx="11977315" cy="5625548"/>
          </a:xfrm>
        </p:spPr>
        <p:txBody>
          <a:bodyPr>
            <a:no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Izaiášovom proroctve nachádzame prísľub, že Duch Svätý prinesie ľuďom zvláštne duchovné </a:t>
            </a:r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dary. </a:t>
            </a: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 to: </a:t>
            </a:r>
            <a:r>
              <a:rPr lang="sk-SK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múdrosť, rozum, rada, sila, umenie, nábožnosť a bázeň Božia. </a:t>
            </a:r>
            <a:endParaRPr lang="sk-SK" sz="28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Okrem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týchto darov nám Duch Svätý dáva ešte aj iné schopnosti a dary: </a:t>
            </a:r>
            <a:r>
              <a:rPr lang="sk-SK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najmä vieru, nádej a lásku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ktorými nám pomáha žiť v spoločenstve s Bohom</a:t>
            </a:r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k-SK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dar Ducha Svätého považujeme aj modlitbu, t.j. schopnosť rozprávať sa s Bohom. </a:t>
            </a:r>
            <a:endParaRPr lang="sk-SK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Duch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okrem darov, ktoré dáva všetkým veriacim, udeľuje niektorým ľuďom aj mimoriadne dary, tzv. </a:t>
            </a:r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charizmy. </a:t>
            </a:r>
            <a:endParaRPr lang="sk-SK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chápanie </a:t>
            </a:r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rozoznávanie chariziem.</a:t>
            </a:r>
          </a:p>
        </p:txBody>
      </p:sp>
    </p:spTree>
    <p:extLst>
      <p:ext uri="{BB962C8B-B14F-4D97-AF65-F5344CB8AC3E}">
        <p14:creationId xmlns:p14="http://schemas.microsoft.com/office/powerpoint/2010/main" xmlns="" val="905333413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108</TotalTime>
  <Words>630</Words>
  <Application>Microsoft Office PowerPoint</Application>
  <PresentationFormat>Vlastná</PresentationFormat>
  <Paragraphs>65</Paragraphs>
  <Slides>15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6" baseType="lpstr">
      <vt:lpstr>Dym</vt:lpstr>
      <vt:lpstr>DIECÉZNA ŠKOLA VIERY III.</vt:lpstr>
      <vt:lpstr>Snímka 2</vt:lpstr>
      <vt:lpstr>ÚVOD </vt:lpstr>
      <vt:lpstr>I. DUCH SVÄTÝ - DAR I DARCA Zošli svojho ducha a všetko bude stvorené.  A obnovíš tvárnosť zeme.</vt:lpstr>
      <vt:lpstr>1. DUCH SVÄTÝ JE BOŽSKÁ OSOBA </vt:lpstr>
      <vt:lpstr> 2. PÔSOBENIE DUCHA SVÄTÉHO </vt:lpstr>
      <vt:lpstr>   3. TURÍCE – ZOSLANIE DUCHA SVÄTÉHO </vt:lpstr>
      <vt:lpstr>4. DUCH SVÄTÝ - OŽIVOVATEĽ </vt:lpstr>
      <vt:lpstr>5. DARY DUCHA SVÄTÉHO </vt:lpstr>
      <vt:lpstr>   II. NAŠE SPOLOČENSTVO S DUCHOM SVÄTÝM </vt:lpstr>
      <vt:lpstr>1.SME CHRÁMOM DUCHA SVÄTÉHO </vt:lpstr>
      <vt:lpstr>2. DUCH SVÄTÝ NEUSTÁLE PÔSOBÍ V CIRKVI. </vt:lpstr>
      <vt:lpstr>3. NAŠA SPOLUPRÁCA S DUCHOM SVÄTÝM </vt:lpstr>
      <vt:lpstr>4.PÔSOBENIE DUCHA SVÄTÉHO V NAŠOM ŽIVOTE </vt:lpstr>
      <vt:lpstr>Snímka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VERÍM  V DUCHA SVÄTÉHO</dc:title>
  <dc:creator>Jozef</dc:creator>
  <cp:lastModifiedBy>Pavol</cp:lastModifiedBy>
  <cp:revision>18</cp:revision>
  <dcterms:created xsi:type="dcterms:W3CDTF">2021-02-01T09:39:15Z</dcterms:created>
  <dcterms:modified xsi:type="dcterms:W3CDTF">2021-02-13T16:14:50Z</dcterms:modified>
</cp:coreProperties>
</file>