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2" r:id="rId3"/>
    <p:sldId id="293" r:id="rId4"/>
    <p:sldId id="294" r:id="rId5"/>
    <p:sldId id="295" r:id="rId6"/>
    <p:sldId id="288" r:id="rId7"/>
    <p:sldId id="290" r:id="rId8"/>
    <p:sldId id="291"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20" d="100"/>
          <a:sy n="120" d="100"/>
        </p:scale>
        <p:origin x="23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smtClean="0"/>
              <a:t>Upravte štýly predlohy textu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Kliknutím upravte štýl predlohy podnadpisov</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smtClean="0"/>
              <a:t>Upravte štýly predlohy textu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smtClean="0"/>
              <a:t>Upravte štýly predlohy textu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Upraviť štýly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smtClean="0"/>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Upraviť štýly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smtClean="0"/>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Upraviť štýly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smtClean="0"/>
              <a:t>Upravte štýly predlohy textu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smtClean="0"/>
              <a:t>Upravte štýly predlohy textu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smtClean="0"/>
              <a:t>Upravte štýly predlohy textu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smtClean="0"/>
              <a:t>Upravte štýly predlohy textu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kc.kbs.sk/dkc.php?in=Jn13,3" TargetMode="External"/><Relationship Id="rId2" Type="http://schemas.openxmlformats.org/officeDocument/2006/relationships/hyperlink" Target="https://dkc.kbs.sk/dkc.php?in=Gal4,4-5" TargetMode="External"/><Relationship Id="rId1" Type="http://schemas.openxmlformats.org/officeDocument/2006/relationships/slideLayout" Target="../slideLayouts/slideLayout2.xml"/><Relationship Id="rId5" Type="http://schemas.openxmlformats.org/officeDocument/2006/relationships/hyperlink" Target="https://dkc.kbs.sk/dkc.php?in=1Jn4,2" TargetMode="External"/><Relationship Id="rId4" Type="http://schemas.openxmlformats.org/officeDocument/2006/relationships/hyperlink" Target="https://dkc.kbs.sk/dkc.php?in=Jn3,13;6,33"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24786" y="151075"/>
            <a:ext cx="11457830" cy="1796996"/>
          </a:xfrm>
        </p:spPr>
        <p:txBody>
          <a:bodyPr>
            <a:noAutofit/>
          </a:bodyPr>
          <a:lstStyle/>
          <a:p>
            <a:pPr algn="ctr"/>
            <a:r>
              <a:rPr lang="sk-SK" sz="4400" b="1" cap="small" dirty="0">
                <a:solidFill>
                  <a:srgbClr val="0070C0"/>
                </a:solidFill>
                <a:latin typeface="Cambria Math" panose="02040503050406030204" pitchFamily="18" charset="0"/>
                <a:ea typeface="Cambria Math" panose="02040503050406030204" pitchFamily="18" charset="0"/>
                <a:cs typeface="Calibri" panose="020F0502020204030204" pitchFamily="34" charset="0"/>
              </a:rPr>
              <a:t>DIECÉZNA</a:t>
            </a:r>
            <a:r>
              <a:rPr lang="sk-SK" b="1" cap="small" dirty="0">
                <a:solidFill>
                  <a:srgbClr val="0070C0"/>
                </a:solidFill>
                <a:latin typeface="Cambria Math" panose="02040503050406030204" pitchFamily="18" charset="0"/>
                <a:ea typeface="Cambria Math" panose="02040503050406030204" pitchFamily="18" charset="0"/>
                <a:cs typeface="Calibri" panose="020F0502020204030204" pitchFamily="34" charset="0"/>
              </a:rPr>
              <a:t> </a:t>
            </a:r>
            <a:r>
              <a:rPr lang="sk-SK" sz="4400" b="1" cap="small" dirty="0">
                <a:solidFill>
                  <a:srgbClr val="0070C0"/>
                </a:solidFill>
                <a:latin typeface="Cambria Math" panose="02040503050406030204" pitchFamily="18" charset="0"/>
                <a:ea typeface="Cambria Math" panose="02040503050406030204" pitchFamily="18" charset="0"/>
                <a:cs typeface="Calibri" panose="020F0502020204030204" pitchFamily="34" charset="0"/>
              </a:rPr>
              <a:t>ŠKOLA VIERY III.</a:t>
            </a:r>
            <a:r>
              <a:rPr lang="sk-SK" sz="4400" dirty="0">
                <a:solidFill>
                  <a:srgbClr val="0070C0"/>
                </a:solidFill>
                <a:latin typeface="Cambria Math" panose="02040503050406030204" pitchFamily="18" charset="0"/>
                <a:ea typeface="Cambria Math" panose="02040503050406030204" pitchFamily="18" charset="0"/>
                <a:cs typeface="Calibri" panose="020F0502020204030204" pitchFamily="34" charset="0"/>
              </a:rPr>
              <a:t/>
            </a:r>
            <a:br>
              <a:rPr lang="sk-SK" sz="4400" dirty="0">
                <a:solidFill>
                  <a:srgbClr val="0070C0"/>
                </a:solidFill>
                <a:latin typeface="Cambria Math" panose="02040503050406030204" pitchFamily="18" charset="0"/>
                <a:ea typeface="Cambria Math" panose="02040503050406030204" pitchFamily="18" charset="0"/>
                <a:cs typeface="Calibri" panose="020F0502020204030204" pitchFamily="34" charset="0"/>
              </a:rPr>
            </a:br>
            <a:endParaRPr lang="sk-SK" sz="4400" dirty="0">
              <a:solidFill>
                <a:srgbClr val="0070C0"/>
              </a:solidFill>
              <a:latin typeface="Cambria Math" panose="02040503050406030204" pitchFamily="18" charset="0"/>
              <a:ea typeface="Cambria Math" panose="02040503050406030204" pitchFamily="18" charset="0"/>
              <a:cs typeface="Calibri" panose="020F0502020204030204" pitchFamily="34" charset="0"/>
            </a:endParaRPr>
          </a:p>
        </p:txBody>
      </p:sp>
      <p:sp>
        <p:nvSpPr>
          <p:cNvPr id="3" name="Podnadpis 2"/>
          <p:cNvSpPr>
            <a:spLocks noGrp="1"/>
          </p:cNvSpPr>
          <p:nvPr>
            <p:ph type="subTitle" idx="1"/>
          </p:nvPr>
        </p:nvSpPr>
        <p:spPr>
          <a:xfrm>
            <a:off x="2035534" y="2377440"/>
            <a:ext cx="9469079" cy="3526223"/>
          </a:xfrm>
        </p:spPr>
        <p:txBody>
          <a:bodyPr>
            <a:normAutofit fontScale="77500" lnSpcReduction="20000"/>
          </a:bodyPr>
          <a:lstStyle/>
          <a:p>
            <a:r>
              <a:rPr lang="sk-SK" sz="4400" b="1" dirty="0" smtClean="0">
                <a:solidFill>
                  <a:srgbClr val="0070C0"/>
                </a:solidFill>
                <a:latin typeface="Cambria Math" panose="02040503050406030204" pitchFamily="18" charset="0"/>
                <a:ea typeface="Cambria Math" panose="02040503050406030204" pitchFamily="18" charset="0"/>
              </a:rPr>
              <a:t>3. TÉMA: </a:t>
            </a:r>
          </a:p>
          <a:p>
            <a:r>
              <a:rPr lang="sk-SK" sz="4400" b="1" dirty="0" smtClean="0">
                <a:solidFill>
                  <a:srgbClr val="FF0000"/>
                </a:solidFill>
                <a:latin typeface="Cambria Math" panose="02040503050406030204" pitchFamily="18" charset="0"/>
                <a:ea typeface="Cambria Math" panose="02040503050406030204" pitchFamily="18" charset="0"/>
              </a:rPr>
              <a:t>VERÍM </a:t>
            </a:r>
            <a:r>
              <a:rPr lang="sk-SK" sz="4400" b="1" dirty="0">
                <a:solidFill>
                  <a:srgbClr val="FF0000"/>
                </a:solidFill>
                <a:latin typeface="Cambria Math" panose="02040503050406030204" pitchFamily="18" charset="0"/>
                <a:ea typeface="Cambria Math" panose="02040503050406030204" pitchFamily="18" charset="0"/>
              </a:rPr>
              <a:t>V JEŽIŠA KRISTA, </a:t>
            </a:r>
            <a:r>
              <a:rPr lang="sk-SK" sz="4400" b="1" dirty="0" smtClean="0">
                <a:solidFill>
                  <a:srgbClr val="FF0000"/>
                </a:solidFill>
                <a:latin typeface="Cambria Math" panose="02040503050406030204" pitchFamily="18" charset="0"/>
                <a:ea typeface="Cambria Math" panose="02040503050406030204" pitchFamily="18" charset="0"/>
              </a:rPr>
              <a:t>JEHO JEDINÉHO SYNA, NÁŠHO PÁNA...</a:t>
            </a:r>
          </a:p>
          <a:p>
            <a:r>
              <a:rPr lang="sk-SK" sz="3600" b="1" dirty="0" smtClean="0">
                <a:solidFill>
                  <a:srgbClr val="00B0F0"/>
                </a:solidFill>
                <a:latin typeface="Cambria Math" panose="02040503050406030204" pitchFamily="18" charset="0"/>
                <a:ea typeface="Cambria Math" panose="02040503050406030204" pitchFamily="18" charset="0"/>
              </a:rPr>
              <a:t>– </a:t>
            </a:r>
            <a:r>
              <a:rPr lang="sk-SK" sz="3600" b="1" dirty="0">
                <a:solidFill>
                  <a:srgbClr val="002060"/>
                </a:solidFill>
                <a:latin typeface="Cambria Math" panose="02040503050406030204" pitchFamily="18" charset="0"/>
                <a:ea typeface="Cambria Math" panose="02040503050406030204" pitchFamily="18" charset="0"/>
              </a:rPr>
              <a:t>PRVÁ </a:t>
            </a:r>
            <a:r>
              <a:rPr lang="sk-SK" sz="3600" b="1" dirty="0" smtClean="0">
                <a:solidFill>
                  <a:srgbClr val="002060"/>
                </a:solidFill>
                <a:latin typeface="Cambria Math" panose="02040503050406030204" pitchFamily="18" charset="0"/>
                <a:ea typeface="Cambria Math" panose="02040503050406030204" pitchFamily="18" charset="0"/>
              </a:rPr>
              <a:t>ČASŤ</a:t>
            </a:r>
          </a:p>
          <a:p>
            <a:endParaRPr lang="sk-SK" sz="3600" b="1" dirty="0">
              <a:solidFill>
                <a:srgbClr val="002060"/>
              </a:solidFill>
              <a:latin typeface="Cambria Math" panose="02040503050406030204" pitchFamily="18" charset="0"/>
              <a:ea typeface="Cambria Math" panose="02040503050406030204" pitchFamily="18" charset="0"/>
            </a:endParaRPr>
          </a:p>
          <a:p>
            <a:endParaRPr lang="sk-SK" sz="3600" dirty="0">
              <a:solidFill>
                <a:srgbClr val="002060"/>
              </a:solidFill>
              <a:latin typeface="Cambria Math" panose="02040503050406030204" pitchFamily="18" charset="0"/>
              <a:ea typeface="Cambria Math" panose="02040503050406030204" pitchFamily="18" charset="0"/>
            </a:endParaRPr>
          </a:p>
          <a:p>
            <a:r>
              <a:rPr lang="sk-SK" sz="3600" b="1" dirty="0" smtClean="0">
                <a:solidFill>
                  <a:srgbClr val="0070C0"/>
                </a:solidFill>
                <a:latin typeface="Cambria Math" panose="02040503050406030204" pitchFamily="18" charset="0"/>
                <a:ea typeface="Cambria Math" panose="02040503050406030204" pitchFamily="18" charset="0"/>
              </a:rPr>
              <a:t>Vypracoval: Mons. prof. Jozef Bieľak</a:t>
            </a:r>
            <a:endParaRPr lang="sk-SK" sz="3600" b="1" dirty="0">
              <a:solidFill>
                <a:srgbClr val="0070C0"/>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865223503"/>
      </p:ext>
    </p:extLst>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783" y="0"/>
            <a:ext cx="11993217" cy="771277"/>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F) ČLOVEK JE STVORENÝ PRE NEBO</a:t>
            </a:r>
            <a:r>
              <a:rPr lang="sk-SK" sz="32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
            </a:r>
            <a:br>
              <a:rPr lang="sk-SK" sz="32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br>
            <a:endParaRPr lang="sk-SK" b="1" dirty="0">
              <a:solidFill>
                <a:srgbClr val="0070C0"/>
              </a:solidFill>
            </a:endParaRPr>
          </a:p>
        </p:txBody>
      </p:sp>
      <p:sp>
        <p:nvSpPr>
          <p:cNvPr id="3" name="Zástupný objekt pre obsah 2"/>
          <p:cNvSpPr>
            <a:spLocks noGrp="1"/>
          </p:cNvSpPr>
          <p:nvPr>
            <p:ph idx="1"/>
          </p:nvPr>
        </p:nvSpPr>
        <p:spPr>
          <a:xfrm>
            <a:off x="198783" y="1272209"/>
            <a:ext cx="11993217" cy="5585791"/>
          </a:xfrm>
        </p:spPr>
        <p:txBody>
          <a:bodyPr>
            <a:normAutofit/>
          </a:bodyPr>
          <a:lstStyle/>
          <a:p>
            <a:pPr algn="just">
              <a:lnSpc>
                <a:spcPct val="115000"/>
              </a:lnSpc>
              <a:spcAft>
                <a:spcPts val="1000"/>
              </a:spcAft>
            </a:pPr>
            <a:r>
              <a:rPr lang="sk-SK" dirty="0">
                <a:solidFill>
                  <a:srgbClr val="FF0000"/>
                </a:solidFill>
                <a:latin typeface="Cambria" panose="02040503050406030204" pitchFamily="18" charset="0"/>
                <a:ea typeface="Cambria" panose="02040503050406030204" pitchFamily="18" charset="0"/>
                <a:cs typeface="Times New Roman" panose="02020603050405020304" pitchFamily="18" charset="0"/>
              </a:rPr>
              <a:t>Žiaden človek na svete sa nenarodil iba náhodou. </a:t>
            </a:r>
            <a:r>
              <a:rPr lang="sk-SK" dirty="0">
                <a:solidFill>
                  <a:srgbClr val="0070C0"/>
                </a:solidFill>
                <a:latin typeface="Cambria" panose="02040503050406030204" pitchFamily="18" charset="0"/>
                <a:ea typeface="Cambria" panose="02040503050406030204" pitchFamily="18" charset="0"/>
                <a:cs typeface="Times New Roman" panose="02020603050405020304" pitchFamily="18" charset="0"/>
              </a:rPr>
              <a:t>Sme tu a žijeme, lebo nás Boh chcel. </a:t>
            </a:r>
            <a:r>
              <a:rPr lang="sk-SK"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Výstižne </a:t>
            </a:r>
            <a:r>
              <a:rPr lang="sk-SK" dirty="0">
                <a:solidFill>
                  <a:srgbClr val="0070C0"/>
                </a:solidFill>
                <a:latin typeface="Cambria" panose="02040503050406030204" pitchFamily="18" charset="0"/>
                <a:ea typeface="Cambria" panose="02040503050406030204" pitchFamily="18" charset="0"/>
                <a:cs typeface="Times New Roman" panose="02020603050405020304" pitchFamily="18" charset="0"/>
              </a:rPr>
              <a:t>to vyjadruje liturgická modlitba: </a:t>
            </a:r>
            <a:r>
              <a:rPr lang="sk-SK"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„Z lásky si človeka stvoril, na cestu lásky ho neprestajne voláš, aby si mu dal podiel na svojej večnej láske.“ </a:t>
            </a:r>
            <a:r>
              <a:rPr lang="sk-SK" dirty="0">
                <a:solidFill>
                  <a:srgbClr val="0070C0"/>
                </a:solidFill>
                <a:latin typeface="Cambria" panose="02040503050406030204" pitchFamily="18" charset="0"/>
                <a:ea typeface="Cambria" panose="02040503050406030204" pitchFamily="18" charset="0"/>
                <a:cs typeface="Times New Roman" panose="02020603050405020304" pitchFamily="18" charset="0"/>
              </a:rPr>
              <a:t>(Rímsky misál</a:t>
            </a:r>
            <a:r>
              <a:rPr lang="sk-SK"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dirty="0">
                <a:solidFill>
                  <a:srgbClr val="0070C0"/>
                </a:solidFill>
                <a:latin typeface="Cambria" panose="02040503050406030204" pitchFamily="18" charset="0"/>
                <a:ea typeface="Cambria" panose="02040503050406030204" pitchFamily="18" charset="0"/>
                <a:cs typeface="Times New Roman" panose="02020603050405020304" pitchFamily="18" charset="0"/>
              </a:rPr>
              <a:t>Boh nám svoje šťastie nevnucuje. Sami sa oň musíme </a:t>
            </a:r>
            <a:r>
              <a:rPr lang="sk-SK"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spoluprácou s </a:t>
            </a:r>
            <a:r>
              <a:rPr lang="sk-SK" dirty="0">
                <a:solidFill>
                  <a:srgbClr val="0070C0"/>
                </a:solidFill>
                <a:latin typeface="Cambria" panose="02040503050406030204" pitchFamily="18" charset="0"/>
                <a:ea typeface="Cambria" panose="02040503050406030204" pitchFamily="18" charset="0"/>
                <a:cs typeface="Times New Roman" panose="02020603050405020304" pitchFamily="18" charset="0"/>
              </a:rPr>
              <a:t>Bohom pričiniť. Robíme to najmä. vtedy, ak zachovávame Božie prikázania.</a:t>
            </a:r>
            <a:endParaRPr lang="sk-SK" sz="1600" dirty="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dirty="0">
                <a:solidFill>
                  <a:srgbClr val="FF0000"/>
                </a:solidFill>
                <a:latin typeface="Cambria" panose="02040503050406030204" pitchFamily="18" charset="0"/>
                <a:ea typeface="Cambria" panose="02040503050406030204" pitchFamily="18" charset="0"/>
                <a:cs typeface="Times New Roman" panose="02020603050405020304" pitchFamily="18" charset="0"/>
              </a:rPr>
              <a:t>Boh chce, aby sme sa aj teraz mali dobre a boli šťastní. </a:t>
            </a:r>
            <a:r>
              <a:rPr lang="sk-SK" dirty="0">
                <a:solidFill>
                  <a:srgbClr val="0070C0"/>
                </a:solidFill>
                <a:latin typeface="Cambria" panose="02040503050406030204" pitchFamily="18" charset="0"/>
                <a:ea typeface="Cambria" panose="02040503050406030204" pitchFamily="18" charset="0"/>
                <a:cs typeface="Times New Roman" panose="02020603050405020304" pitchFamily="18" charset="0"/>
              </a:rPr>
              <a:t>Preto nám prichystal prírodu a jej bohatstvá. Ak používame dary prírody podľa jeho vôle, pričiňujeme sa o šťastný život na zemi. Hoci na svete všetko slúži dobru človeka, predsa zisťujeme, že úplné a trvalé šťastie tu na zemi nemôžeme nájsť. Sme stále nespokojní. Keď dosiahneme jedno, už túžime po druhom. Naša túžba po šťastí prevyšuje všetky dobrá zeme. I tá najväčšia radosť na zemi sa raz skončí. To je vtedy, keď príde smrť. Nemusíme sa ale báť, že sa naša túžba po šťastí nikdy nesplní. Veď máme nesmrteľnú dušu a náš život bude pokračovať aj po smrti.</a:t>
            </a:r>
            <a:endParaRPr lang="sk-SK" sz="1600" dirty="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dirty="0">
                <a:solidFill>
                  <a:srgbClr val="0070C0"/>
                </a:solidFill>
                <a:latin typeface="Cambria" panose="02040503050406030204" pitchFamily="18" charset="0"/>
                <a:ea typeface="Cambria" panose="02040503050406030204" pitchFamily="18" charset="0"/>
                <a:cs typeface="Times New Roman" panose="02020603050405020304" pitchFamily="18" charset="0"/>
              </a:rPr>
              <a:t>Božia láska pre naše trvalé a dokonalé šťastie pripravila iný svet. Voláme ho nebo. Tam nájdeme svoje večné šťastie v Bohu. Vo Svätom písme o svete úplného šťastia a radosti bez konca čítame: „Ani oko nevidelo, ani ucho nepočulo, ani do ľudského srdca nevystúpilo, čo Boh pripravil tým, ktorí ho milujú.“ (1 Kor 2, 9) Preto tento svet považujeme iba za dočasný domov. Celý náš pozemský život je prípravou na nebo. Je putovaním do nášho večného domova. „Naša vlasť je v nebi.“ (Flp 3, 20)</a:t>
            </a:r>
            <a:endParaRPr lang="sk-SK" sz="1600" dirty="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endParaRPr lang="sk-S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54849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4929" y="0"/>
            <a:ext cx="12017071" cy="962108"/>
          </a:xfrm>
        </p:spPr>
        <p:txBody>
          <a:bodyPr>
            <a:normAutofit fontScale="90000"/>
          </a:bodyPr>
          <a:lstStyle/>
          <a:p>
            <a:pPr algn="ctr"/>
            <a:r>
              <a:rPr lang="sk-SK" sz="4000" b="1" dirty="0" smtClean="0">
                <a:solidFill>
                  <a:srgbClr val="0070C0"/>
                </a:solidFill>
                <a:latin typeface="Cambria" panose="02040503050406030204" pitchFamily="18" charset="0"/>
                <a:ea typeface="Cambria" panose="02040503050406030204" pitchFamily="18" charset="0"/>
              </a:rPr>
              <a:t>3. BOH </a:t>
            </a:r>
            <a:r>
              <a:rPr lang="sk-SK" sz="4000" b="1" dirty="0">
                <a:solidFill>
                  <a:srgbClr val="0070C0"/>
                </a:solidFill>
                <a:latin typeface="Cambria" panose="02040503050406030204" pitchFamily="18" charset="0"/>
                <a:ea typeface="Cambria" panose="02040503050406030204" pitchFamily="18" charset="0"/>
              </a:rPr>
              <a:t>- ZÁCHRANCA </a:t>
            </a:r>
            <a:r>
              <a:rPr lang="sk-SK" sz="4000" b="1" dirty="0" smtClean="0">
                <a:solidFill>
                  <a:srgbClr val="0070C0"/>
                </a:solidFill>
                <a:latin typeface="Cambria" panose="02040503050406030204" pitchFamily="18" charset="0"/>
                <a:ea typeface="Cambria" panose="02040503050406030204" pitchFamily="18" charset="0"/>
              </a:rPr>
              <a:t>ĽUDÍ ZRANENÝCH HRIECHOM</a:t>
            </a:r>
            <a:r>
              <a:rPr lang="sk-SK" dirty="0">
                <a:solidFill>
                  <a:srgbClr val="0070C0"/>
                </a:solidFill>
                <a:latin typeface="Cambria" panose="02040503050406030204" pitchFamily="18" charset="0"/>
                <a:ea typeface="Cambria" panose="02040503050406030204" pitchFamily="18" charset="0"/>
              </a:rPr>
              <a:t/>
            </a:r>
            <a:br>
              <a:rPr lang="sk-SK" dirty="0">
                <a:solidFill>
                  <a:srgbClr val="0070C0"/>
                </a:solidFill>
                <a:latin typeface="Cambria" panose="02040503050406030204" pitchFamily="18" charset="0"/>
                <a:ea typeface="Cambria" panose="02040503050406030204" pitchFamily="18" charset="0"/>
              </a:rPr>
            </a:br>
            <a:endParaRPr lang="sk-SK"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174929" y="1264257"/>
            <a:ext cx="11919005" cy="5593743"/>
          </a:xfrm>
        </p:spPr>
        <p:txBody>
          <a:bodyPr>
            <a:normAutofit/>
          </a:bodyPr>
          <a:lstStyle/>
          <a:p>
            <a:pPr algn="just">
              <a:lnSpc>
                <a:spcPct val="115000"/>
              </a:lnSpc>
              <a:spcAft>
                <a:spcPts val="1000"/>
              </a:spcAft>
            </a:pPr>
            <a:r>
              <a:rPr lang="sk-SK"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Človek bol stvorený pre lásku a šťastie. </a:t>
            </a:r>
            <a:r>
              <a:rPr lang="sk-SK"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 predsa vidíme na zemi veľa bolesti a nešťastia. Všetko zlo na svete zapríčinil hriech</a:t>
            </a:r>
            <a:r>
              <a:rPr lang="sk-SK"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sk-SK"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Prví ľudia žili spočiatku v spoločenstve s Bohom a boli šťastní. Svoje trvalé šťastie si ale mali zaslúžiť. Mali sa oň pričiniť poslušnosťou voči Bohu. Skúšku ich poslušnosti opisuje Sväté písmo obraznou rečou. Boží príkaz znázorňuje podobenstvom o strome a zakázanom ovocí. Zlý duch závidel ľudom ich šťastie. Oklamal prvých ľudí a naviedol ich, aby neposlúchli Boha. Urobili, čo sa mu nepáčilo, a tak sa dopustili prvého hriechu. </a:t>
            </a:r>
            <a:endParaRPr lang="sk-SK"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sk-SK"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Prvý </a:t>
            </a:r>
            <a:r>
              <a:rPr lang="sk-SK"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hriech ľudí prechádza na každého človeka, preto ho voláne</a:t>
            </a:r>
            <a:r>
              <a:rPr lang="sk-SK"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sk-SK"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„dedičný hriech</a:t>
            </a:r>
            <a:r>
              <a:rPr lang="sk-SK"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sk-SK"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Je to vlastne hriech celého ľudského pokolenia. Pre zákon spolupatričnosti všetkých ľudí každý človek má podiel na jeho vine. </a:t>
            </a:r>
            <a:r>
              <a:rPr lang="sk-SK"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Výnimkou je Panna Mária. Boh ju uchránil pred dedičným hriechom pre budúce zásluhy Vykupiteľa. Preto ju voláme Nepoškvrnená.</a:t>
            </a:r>
            <a:endParaRPr lang="sk-SK" sz="24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endParaRPr lang="sk-SK" sz="2400" dirty="0">
              <a:solidFill>
                <a:srgbClr val="002060"/>
              </a:solidFill>
            </a:endParaRPr>
          </a:p>
        </p:txBody>
      </p:sp>
    </p:spTree>
    <p:extLst>
      <p:ext uri="{BB962C8B-B14F-4D97-AF65-F5344CB8AC3E}">
        <p14:creationId xmlns:p14="http://schemas.microsoft.com/office/powerpoint/2010/main" val="457698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685" y="87464"/>
            <a:ext cx="11977315" cy="906449"/>
          </a:xfrm>
        </p:spPr>
        <p:txBody>
          <a:bodyPr>
            <a:normAutofit/>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rPr>
              <a:t>A. </a:t>
            </a: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NÁSLEDKY DEDIČNÉHO HRIECHU</a:t>
            </a:r>
            <a:endParaRPr lang="sk-SK"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246489" y="1208598"/>
            <a:ext cx="11945509" cy="5649402"/>
          </a:xfrm>
        </p:spPr>
        <p:txBody>
          <a:bodyPr>
            <a:noAutofit/>
          </a:bodyPr>
          <a:lstStyle/>
          <a:p>
            <a:pPr algn="just">
              <a:lnSpc>
                <a:spcPct val="115000"/>
              </a:lnSpc>
              <a:spcAft>
                <a:spcPts val="1000"/>
              </a:spcAft>
            </a:pPr>
            <a:r>
              <a:rPr lang="sk-SK" sz="2400" dirty="0">
                <a:solidFill>
                  <a:srgbClr val="FF0000"/>
                </a:solidFill>
                <a:latin typeface="Cambria" panose="02040503050406030204" pitchFamily="18" charset="0"/>
                <a:ea typeface="Cambria" panose="02040503050406030204" pitchFamily="18" charset="0"/>
                <a:cs typeface="Times New Roman" panose="02020603050405020304" pitchFamily="18" charset="0"/>
              </a:rPr>
              <a:t>Ľudia </a:t>
            </a:r>
            <a:r>
              <a:rPr lang="sk-SK" sz="2400"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odmietli poslúchať Boha. </a:t>
            </a:r>
            <a:r>
              <a:rPr lang="sk-SK" sz="2400" dirty="0">
                <a:solidFill>
                  <a:srgbClr val="7030A0"/>
                </a:solidFill>
                <a:latin typeface="Cambria" panose="02040503050406030204" pitchFamily="18" charset="0"/>
                <a:ea typeface="Cambria" panose="02040503050406030204" pitchFamily="18" charset="0"/>
                <a:cs typeface="Times New Roman" panose="02020603050405020304" pitchFamily="18" charset="0"/>
              </a:rPr>
              <a:t>Po hriechu prišiel zaslúžený trest. Najväčším </a:t>
            </a:r>
            <a:r>
              <a:rPr lang="sk-SK" sz="2400" dirty="0" smtClean="0">
                <a:solidFill>
                  <a:srgbClr val="7030A0"/>
                </a:solidFill>
                <a:latin typeface="Cambria" panose="02040503050406030204" pitchFamily="18" charset="0"/>
                <a:ea typeface="Cambria" panose="02040503050406030204" pitchFamily="18" charset="0"/>
                <a:cs typeface="Times New Roman" panose="02020603050405020304" pitchFamily="18" charset="0"/>
              </a:rPr>
              <a:t>nešťastím </a:t>
            </a:r>
            <a:r>
              <a:rPr lang="sk-SK" sz="2400"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dedičného hriechu </a:t>
            </a:r>
            <a:r>
              <a:rPr lang="sk-SK" sz="2400" dirty="0" smtClean="0">
                <a:solidFill>
                  <a:srgbClr val="7030A0"/>
                </a:solidFill>
                <a:latin typeface="Cambria" panose="02040503050406030204" pitchFamily="18" charset="0"/>
                <a:ea typeface="Cambria" panose="02040503050406030204" pitchFamily="18" charset="0"/>
                <a:cs typeface="Times New Roman" panose="02020603050405020304" pitchFamily="18" charset="0"/>
              </a:rPr>
              <a:t>je</a:t>
            </a:r>
            <a:r>
              <a:rPr lang="sk-SK" sz="2400" dirty="0">
                <a:solidFill>
                  <a:srgbClr val="7030A0"/>
                </a:solidFill>
                <a:latin typeface="Cambria" panose="02040503050406030204" pitchFamily="18" charset="0"/>
                <a:ea typeface="Cambria" panose="02040503050406030204" pitchFamily="18" charset="0"/>
                <a:cs typeface="Times New Roman" panose="02020603050405020304" pitchFamily="18" charset="0"/>
              </a:rPr>
              <a:t>, že ľudia stratili Boží život a s ním aj právo Božieho synovstva. </a:t>
            </a:r>
            <a:r>
              <a:rPr lang="sk-SK" sz="2400" dirty="0" smtClean="0">
                <a:solidFill>
                  <a:srgbClr val="7030A0"/>
                </a:solidFill>
                <a:latin typeface="Cambria" panose="02040503050406030204" pitchFamily="18" charset="0"/>
                <a:ea typeface="Cambria" panose="02040503050406030204" pitchFamily="18" charset="0"/>
                <a:cs typeface="Times New Roman" panose="02020603050405020304" pitchFamily="18" charset="0"/>
              </a:rPr>
              <a:t>Hrozil </a:t>
            </a:r>
            <a:r>
              <a:rPr lang="sk-SK" sz="2400" dirty="0">
                <a:solidFill>
                  <a:srgbClr val="7030A0"/>
                </a:solidFill>
                <a:latin typeface="Cambria" panose="02040503050406030204" pitchFamily="18" charset="0"/>
                <a:ea typeface="Cambria" panose="02040503050406030204" pitchFamily="18" charset="0"/>
                <a:cs typeface="Times New Roman" panose="02020603050405020304" pitchFamily="18" charset="0"/>
              </a:rPr>
              <a:t>im osud zlého ducha - večné </a:t>
            </a:r>
            <a:r>
              <a:rPr lang="sk-SK" sz="2400" dirty="0" smtClean="0">
                <a:solidFill>
                  <a:srgbClr val="7030A0"/>
                </a:solidFill>
                <a:latin typeface="Cambria" panose="02040503050406030204" pitchFamily="18" charset="0"/>
                <a:ea typeface="Cambria" panose="02040503050406030204" pitchFamily="18" charset="0"/>
                <a:cs typeface="Times New Roman" panose="02020603050405020304" pitchFamily="18" charset="0"/>
              </a:rPr>
              <a:t>zatratenie.</a:t>
            </a:r>
          </a:p>
          <a:p>
            <a:pPr algn="just">
              <a:lnSpc>
                <a:spcPct val="115000"/>
              </a:lnSpc>
              <a:spcAft>
                <a:spcPts val="1000"/>
              </a:spcAft>
            </a:pPr>
            <a:r>
              <a:rPr lang="sk-SK" sz="2400"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Prvý </a:t>
            </a:r>
            <a:r>
              <a:rPr lang="sk-SK" sz="2400" dirty="0">
                <a:solidFill>
                  <a:srgbClr val="FF0000"/>
                </a:solidFill>
                <a:latin typeface="Cambria" panose="02040503050406030204" pitchFamily="18" charset="0"/>
                <a:ea typeface="Cambria" panose="02040503050406030204" pitchFamily="18" charset="0"/>
                <a:cs typeface="Times New Roman" panose="02020603050405020304" pitchFamily="18" charset="0"/>
              </a:rPr>
              <a:t>hriech zranil celého človeka. </a:t>
            </a:r>
            <a:r>
              <a:rPr lang="sk-SK" sz="2400" dirty="0">
                <a:solidFill>
                  <a:srgbClr val="7030A0"/>
                </a:solidFill>
                <a:latin typeface="Cambria" panose="02040503050406030204" pitchFamily="18" charset="0"/>
                <a:ea typeface="Cambria" panose="02040503050406030204" pitchFamily="18" charset="0"/>
                <a:cs typeface="Times New Roman" panose="02020603050405020304" pitchFamily="18" charset="0"/>
              </a:rPr>
              <a:t>Ľudské </a:t>
            </a:r>
            <a:r>
              <a:rPr lang="sk-SK" sz="2400" dirty="0">
                <a:solidFill>
                  <a:srgbClr val="FF0000"/>
                </a:solidFill>
                <a:latin typeface="Cambria" panose="02040503050406030204" pitchFamily="18" charset="0"/>
                <a:ea typeface="Cambria" panose="02040503050406030204" pitchFamily="18" charset="0"/>
                <a:cs typeface="Times New Roman" panose="02020603050405020304" pitchFamily="18" charset="0"/>
              </a:rPr>
              <a:t>telo</a:t>
            </a:r>
            <a:r>
              <a:rPr lang="sk-SK" sz="2400" dirty="0">
                <a:solidFill>
                  <a:srgbClr val="7030A0"/>
                </a:solidFill>
                <a:latin typeface="Cambria" panose="02040503050406030204" pitchFamily="18" charset="0"/>
                <a:ea typeface="Cambria" panose="02040503050406030204" pitchFamily="18" charset="0"/>
                <a:cs typeface="Times New Roman" panose="02020603050405020304" pitchFamily="18" charset="0"/>
              </a:rPr>
              <a:t> za trest podlieha chorobám a trápeniam a nakoniec musí </a:t>
            </a:r>
            <a:r>
              <a:rPr lang="sk-SK" sz="2400" dirty="0" smtClean="0">
                <a:solidFill>
                  <a:srgbClr val="7030A0"/>
                </a:solidFill>
                <a:latin typeface="Cambria" panose="02040503050406030204" pitchFamily="18" charset="0"/>
                <a:ea typeface="Cambria" panose="02040503050406030204" pitchFamily="18" charset="0"/>
                <a:cs typeface="Times New Roman" panose="02020603050405020304" pitchFamily="18" charset="0"/>
              </a:rPr>
              <a:t>zomrieť. Prvý </a:t>
            </a:r>
            <a:r>
              <a:rPr lang="sk-SK" sz="2400" dirty="0">
                <a:solidFill>
                  <a:srgbClr val="7030A0"/>
                </a:solidFill>
                <a:latin typeface="Cambria" panose="02040503050406030204" pitchFamily="18" charset="0"/>
                <a:ea typeface="Cambria" panose="02040503050406030204" pitchFamily="18" charset="0"/>
                <a:cs typeface="Times New Roman" panose="02020603050405020304" pitchFamily="18" charset="0"/>
              </a:rPr>
              <a:t>hriech vážne poškodil aj </a:t>
            </a:r>
            <a:r>
              <a:rPr lang="sk-SK" sz="2400" dirty="0">
                <a:solidFill>
                  <a:srgbClr val="FF0000"/>
                </a:solidFill>
                <a:latin typeface="Cambria" panose="02040503050406030204" pitchFamily="18" charset="0"/>
                <a:ea typeface="Cambria" panose="02040503050406030204" pitchFamily="18" charset="0"/>
                <a:cs typeface="Times New Roman" panose="02020603050405020304" pitchFamily="18" charset="0"/>
              </a:rPr>
              <a:t>ľudské vnútro, najmä rozum a slobodnú vôľu. </a:t>
            </a:r>
            <a:r>
              <a:rPr lang="sk-SK" sz="2400" dirty="0">
                <a:solidFill>
                  <a:srgbClr val="7030A0"/>
                </a:solidFill>
                <a:latin typeface="Cambria" panose="02040503050406030204" pitchFamily="18" charset="0"/>
                <a:ea typeface="Cambria" panose="02040503050406030204" pitchFamily="18" charset="0"/>
                <a:cs typeface="Times New Roman" panose="02020603050405020304" pitchFamily="18" charset="0"/>
              </a:rPr>
              <a:t>Rozum sa im zatemnil a otupila sa ich schopnosť poznávať pravdu. Hriech oklieštil a oslabil slobodnú vôľu. Človek sa len ťažko a s námahou rozhoduje pre. dobro. Je náchylný na zlé. </a:t>
            </a:r>
            <a:endParaRPr lang="sk-SK" sz="2400" dirty="0" smtClean="0">
              <a:solidFill>
                <a:srgbClr val="7030A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2400" dirty="0" smtClean="0">
                <a:solidFill>
                  <a:srgbClr val="7030A0"/>
                </a:solidFill>
                <a:latin typeface="Cambria" panose="02040503050406030204" pitchFamily="18" charset="0"/>
                <a:ea typeface="Cambria" panose="02040503050406030204" pitchFamily="18" charset="0"/>
                <a:cs typeface="Times New Roman" panose="02020603050405020304" pitchFamily="18" charset="0"/>
              </a:rPr>
              <a:t>V </a:t>
            </a:r>
            <a:r>
              <a:rPr lang="sk-SK" sz="2400" dirty="0">
                <a:solidFill>
                  <a:srgbClr val="7030A0"/>
                </a:solidFill>
                <a:latin typeface="Cambria" panose="02040503050406030204" pitchFamily="18" charset="0"/>
                <a:ea typeface="Cambria" panose="02040503050406030204" pitchFamily="18" charset="0"/>
                <a:cs typeface="Times New Roman" panose="02020603050405020304" pitchFamily="18" charset="0"/>
              </a:rPr>
              <a:t>uzneseniach Druhého vatikánskeho koncilu o tom čítame: </a:t>
            </a:r>
            <a:r>
              <a:rPr lang="sk-SK" sz="2000" i="1" dirty="0">
                <a:solidFill>
                  <a:srgbClr val="C00000"/>
                </a:solidFill>
                <a:latin typeface="Cambria" panose="02040503050406030204" pitchFamily="18" charset="0"/>
                <a:ea typeface="Cambria" panose="02040503050406030204" pitchFamily="18" charset="0"/>
                <a:cs typeface="Times New Roman" panose="02020603050405020304" pitchFamily="18" charset="0"/>
              </a:rPr>
              <a:t>„Celý individuálny i kolektívny život človeka sa javí ako dramatický zápas medzi dobrom a zlom, medzi svetlom a tmou. Ba človek zisťuje, že je neschopný sám od seba účinne premáhať nápory zla, takže každý sa cíti akoby spútaný reťazami... Hriech oklieštil človeka a prekáža mu dosiahnuť svoju plnosť“</a:t>
            </a:r>
            <a:r>
              <a:rPr lang="sk-SK" sz="2000" dirty="0">
                <a:solidFill>
                  <a:srgbClr val="C00000"/>
                </a:solidFill>
                <a:latin typeface="Cambria" panose="02040503050406030204" pitchFamily="18" charset="0"/>
                <a:ea typeface="Cambria" panose="02040503050406030204" pitchFamily="18" charset="0"/>
                <a:cs typeface="Times New Roman" panose="02020603050405020304" pitchFamily="18" charset="0"/>
              </a:rPr>
              <a:t> (RN, 13)</a:t>
            </a:r>
          </a:p>
          <a:p>
            <a:endParaRPr lang="sk-SK" sz="2400" dirty="0">
              <a:solidFill>
                <a:srgbClr val="7030A0"/>
              </a:solidFill>
            </a:endParaRPr>
          </a:p>
        </p:txBody>
      </p:sp>
    </p:spTree>
    <p:extLst>
      <p:ext uri="{BB962C8B-B14F-4D97-AF65-F5344CB8AC3E}">
        <p14:creationId xmlns:p14="http://schemas.microsoft.com/office/powerpoint/2010/main" val="17217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734" y="0"/>
            <a:ext cx="11985265" cy="938254"/>
          </a:xfrm>
        </p:spPr>
        <p:txBody>
          <a:bodyPr>
            <a:normAutofit fontScale="90000"/>
          </a:bodyPr>
          <a:lstStyle/>
          <a:p>
            <a:pPr algn="ctr">
              <a:lnSpc>
                <a:spcPct val="115000"/>
              </a:lnSpc>
              <a:spcAft>
                <a:spcPts val="1000"/>
              </a:spcAft>
            </a:pPr>
            <a:r>
              <a:rPr lang="sk-SK" sz="4000" b="1" dirty="0" smtClean="0">
                <a:solidFill>
                  <a:srgbClr val="7030A0"/>
                </a:solidFill>
                <a:latin typeface="Cambria" panose="02040503050406030204" pitchFamily="18" charset="0"/>
                <a:ea typeface="Cambria" panose="02040503050406030204" pitchFamily="18" charset="0"/>
                <a:cs typeface="Times New Roman" panose="02020603050405020304" pitchFamily="18" charset="0"/>
              </a:rPr>
              <a:t>B) HRIECH UVRHOL ĽUDÍ DO NEŠŤASTIA</a:t>
            </a:r>
            <a:r>
              <a:rPr lang="sk-SK" sz="3200" dirty="0">
                <a:latin typeface="Calibri" panose="020F0502020204030204" pitchFamily="34" charset="0"/>
                <a:ea typeface="Calibri" panose="020F0502020204030204" pitchFamily="34" charset="0"/>
                <a:cs typeface="Times New Roman" panose="02020603050405020304" pitchFamily="18" charset="0"/>
              </a:rPr>
              <a:t/>
            </a:r>
            <a:br>
              <a:rPr lang="sk-SK" sz="3200" dirty="0">
                <a:latin typeface="Calibri" panose="020F0502020204030204" pitchFamily="34" charset="0"/>
                <a:ea typeface="Calibri" panose="020F0502020204030204" pitchFamily="34" charset="0"/>
                <a:cs typeface="Times New Roman" panose="02020603050405020304" pitchFamily="18" charset="0"/>
              </a:rPr>
            </a:br>
            <a:endParaRPr lang="sk-SK" dirty="0"/>
          </a:p>
        </p:txBody>
      </p:sp>
      <p:sp>
        <p:nvSpPr>
          <p:cNvPr id="3" name="Zástupný objekt pre obsah 2"/>
          <p:cNvSpPr>
            <a:spLocks noGrp="1"/>
          </p:cNvSpPr>
          <p:nvPr>
            <p:ph idx="1"/>
          </p:nvPr>
        </p:nvSpPr>
        <p:spPr>
          <a:xfrm>
            <a:off x="206734" y="1280160"/>
            <a:ext cx="11985266" cy="5577840"/>
          </a:xfrm>
        </p:spPr>
        <p:txBody>
          <a:bodyPr>
            <a:noAutofit/>
          </a:bodyPr>
          <a:lstStyle/>
          <a:p>
            <a:pPr algn="just">
              <a:lnSpc>
                <a:spcPct val="115000"/>
              </a:lnSpc>
              <a:spcAft>
                <a:spcPts val="1000"/>
              </a:spcAft>
            </a:pP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Človek hriechom porušil poriadok v sebe, medzi ľuďmi i v prírode</a:t>
            </a:r>
            <a:r>
              <a:rPr lang="sk-SK" sz="2300" b="1" dirty="0">
                <a:latin typeface="Cambria" panose="02040503050406030204" pitchFamily="18" charset="0"/>
                <a:ea typeface="Cambria" panose="02040503050406030204" pitchFamily="18" charset="0"/>
                <a:cs typeface="Times New Roman" panose="02020603050405020304" pitchFamily="18" charset="0"/>
              </a:rPr>
              <a:t>. </a:t>
            </a:r>
            <a:r>
              <a:rPr lang="sk-SK" sz="2300" dirty="0" smtClean="0">
                <a:latin typeface="Cambria" panose="02040503050406030204" pitchFamily="18" charset="0"/>
                <a:ea typeface="Cambria" panose="02040503050406030204" pitchFamily="18" charset="0"/>
                <a:cs typeface="Times New Roman" panose="02020603050405020304" pitchFamily="18" charset="0"/>
              </a:rPr>
              <a:t>Pokoj </a:t>
            </a:r>
            <a:r>
              <a:rPr lang="sk-SK" sz="2300" dirty="0">
                <a:latin typeface="Cambria" panose="02040503050406030204" pitchFamily="18" charset="0"/>
                <a:ea typeface="Cambria" panose="02040503050406030204" pitchFamily="18" charset="0"/>
                <a:cs typeface="Times New Roman" panose="02020603050405020304" pitchFamily="18" charset="0"/>
              </a:rPr>
              <a:t>medzi ľuďmi vystriedalo násilie, vraždy a vojny. Ľudia sa </a:t>
            </a:r>
            <a:r>
              <a:rPr lang="sk-SK" sz="2300" dirty="0" smtClean="0">
                <a:latin typeface="Cambria" panose="02040503050406030204" pitchFamily="18" charset="0"/>
                <a:ea typeface="Cambria" panose="02040503050406030204" pitchFamily="18" charset="0"/>
                <a:cs typeface="Times New Roman" panose="02020603050405020304" pitchFamily="18" charset="0"/>
              </a:rPr>
              <a:t>presvedčili</a:t>
            </a:r>
            <a:r>
              <a:rPr lang="sk-SK" sz="2300" dirty="0">
                <a:latin typeface="Cambria" panose="02040503050406030204" pitchFamily="18" charset="0"/>
                <a:ea typeface="Cambria" panose="02040503050406030204" pitchFamily="18" charset="0"/>
                <a:cs typeface="Times New Roman" panose="02020603050405020304" pitchFamily="18" charset="0"/>
              </a:rPr>
              <a:t>, že bez Boha sa nedá šťastne žiť. Dokazujú to celé </a:t>
            </a:r>
            <a:r>
              <a:rPr lang="sk-SK" sz="2300" dirty="0" smtClean="0">
                <a:latin typeface="Cambria" panose="02040503050406030204" pitchFamily="18" charset="0"/>
                <a:ea typeface="Cambria" panose="02040503050406030204" pitchFamily="18" charset="0"/>
                <a:cs typeface="Times New Roman" panose="02020603050405020304" pitchFamily="18" charset="0"/>
              </a:rPr>
              <a:t>dejiny.</a:t>
            </a:r>
            <a:endParaRPr lang="sk-SK" sz="2300" dirty="0">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23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Ľudia </a:t>
            </a: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hriechom odvrátili od </a:t>
            </a:r>
            <a:r>
              <a:rPr lang="sk-SK" sz="23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Boha. </a:t>
            </a:r>
            <a:r>
              <a:rPr lang="sk-SK" sz="2300" dirty="0" smtClean="0">
                <a:latin typeface="Cambria" panose="02040503050406030204" pitchFamily="18" charset="0"/>
                <a:ea typeface="Cambria" panose="02040503050406030204" pitchFamily="18" charset="0"/>
                <a:cs typeface="Times New Roman" panose="02020603050405020304" pitchFamily="18" charset="0"/>
              </a:rPr>
              <a:t>Namiesto </a:t>
            </a:r>
            <a:r>
              <a:rPr lang="sk-SK" sz="2300" dirty="0">
                <a:latin typeface="Cambria" panose="02040503050406030204" pitchFamily="18" charset="0"/>
                <a:ea typeface="Cambria" panose="02040503050406030204" pitchFamily="18" charset="0"/>
                <a:cs typeface="Times New Roman" panose="02020603050405020304" pitchFamily="18" charset="0"/>
              </a:rPr>
              <a:t>dôvery a lásky </a:t>
            </a:r>
            <a:r>
              <a:rPr lang="sk-SK" sz="2300" dirty="0" smtClean="0">
                <a:latin typeface="Cambria" panose="02040503050406030204" pitchFamily="18" charset="0"/>
                <a:ea typeface="Cambria" panose="02040503050406030204" pitchFamily="18" charset="0"/>
                <a:cs typeface="Times New Roman" panose="02020603050405020304" pitchFamily="18" charset="0"/>
              </a:rPr>
              <a:t>sa Boha báli. </a:t>
            </a:r>
            <a:r>
              <a:rPr lang="sk-SK" sz="2300" dirty="0">
                <a:latin typeface="Cambria" panose="02040503050406030204" pitchFamily="18" charset="0"/>
                <a:ea typeface="Cambria" panose="02040503050406030204" pitchFamily="18" charset="0"/>
                <a:cs typeface="Times New Roman" panose="02020603050405020304" pitchFamily="18" charset="0"/>
              </a:rPr>
              <a:t>Sväte písmo to konštatuje slovami: </a:t>
            </a:r>
            <a:r>
              <a:rPr lang="sk-SK" sz="2300" i="1" dirty="0" smtClean="0">
                <a:latin typeface="Cambria" panose="02040503050406030204" pitchFamily="18" charset="0"/>
                <a:ea typeface="Cambria" panose="02040503050406030204" pitchFamily="18" charset="0"/>
                <a:cs typeface="Times New Roman" panose="02020603050405020304" pitchFamily="18" charset="0"/>
              </a:rPr>
              <a:t>„ </a:t>
            </a:r>
            <a:r>
              <a:rPr lang="sk-SK" sz="2300" i="1" dirty="0">
                <a:latin typeface="Cambria" panose="02040503050406030204" pitchFamily="18" charset="0"/>
                <a:ea typeface="Cambria" panose="02040503050406030204" pitchFamily="18" charset="0"/>
                <a:cs typeface="Times New Roman" panose="02020603050405020304" pitchFamily="18" charset="0"/>
              </a:rPr>
              <a:t>Počul som tvoj hlas v záhrade, nuž bal som sa, ze som nahý, a preto som sa skryl.“(</a:t>
            </a:r>
            <a:r>
              <a:rPr lang="sk-SK" sz="2300" dirty="0">
                <a:latin typeface="Cambria" panose="02040503050406030204" pitchFamily="18" charset="0"/>
                <a:ea typeface="Cambria" panose="02040503050406030204" pitchFamily="18" charset="0"/>
                <a:cs typeface="Times New Roman" panose="02020603050405020304" pitchFamily="18" charset="0"/>
              </a:rPr>
              <a:t>Gn 3, 10) V hriechu zostáva človek </a:t>
            </a:r>
            <a:r>
              <a:rPr lang="sk-SK" sz="2300" dirty="0" smtClean="0">
                <a:latin typeface="Cambria" panose="02040503050406030204" pitchFamily="18" charset="0"/>
                <a:ea typeface="Cambria" panose="02040503050406030204" pitchFamily="18" charset="0"/>
                <a:cs typeface="Times New Roman" panose="02020603050405020304" pitchFamily="18" charset="0"/>
              </a:rPr>
              <a:t>sám</a:t>
            </a:r>
            <a:r>
              <a:rPr lang="sk-SK" sz="2300" dirty="0">
                <a:latin typeface="Cambria" panose="02040503050406030204" pitchFamily="18" charset="0"/>
                <a:ea typeface="Cambria" panose="02040503050406030204" pitchFamily="18" charset="0"/>
                <a:cs typeface="Times New Roman" panose="02020603050405020304" pitchFamily="18" charset="0"/>
              </a:rPr>
              <a:t>. </a:t>
            </a:r>
            <a:r>
              <a:rPr lang="sk-SK" sz="2300" dirty="0" smtClean="0">
                <a:latin typeface="Cambria" panose="02040503050406030204" pitchFamily="18" charset="0"/>
                <a:ea typeface="Cambria" panose="02040503050406030204" pitchFamily="18" charset="0"/>
                <a:cs typeface="Times New Roman" panose="02020603050405020304" pitchFamily="18" charset="0"/>
              </a:rPr>
              <a:t>Bez </a:t>
            </a:r>
            <a:r>
              <a:rPr lang="sk-SK" sz="2300" dirty="0">
                <a:latin typeface="Cambria" panose="02040503050406030204" pitchFamily="18" charset="0"/>
                <a:ea typeface="Cambria" panose="02040503050406030204" pitchFamily="18" charset="0"/>
                <a:cs typeface="Times New Roman" panose="02020603050405020304" pitchFamily="18" charset="0"/>
              </a:rPr>
              <a:t>Boha sú ľudia </a:t>
            </a:r>
            <a:r>
              <a:rPr lang="sk-SK" sz="2300" dirty="0" smtClean="0">
                <a:latin typeface="Cambria" panose="02040503050406030204" pitchFamily="18" charset="0"/>
                <a:ea typeface="Cambria" panose="02040503050406030204" pitchFamily="18" charset="0"/>
                <a:cs typeface="Times New Roman" panose="02020603050405020304" pitchFamily="18" charset="0"/>
              </a:rPr>
              <a:t>opustení </a:t>
            </a:r>
            <a:r>
              <a:rPr lang="sk-SK" sz="2300" dirty="0">
                <a:latin typeface="Cambria" panose="02040503050406030204" pitchFamily="18" charset="0"/>
                <a:ea typeface="Cambria" panose="02040503050406030204" pitchFamily="18" charset="0"/>
                <a:cs typeface="Times New Roman" panose="02020603050405020304" pitchFamily="18" charset="0"/>
              </a:rPr>
              <a:t>a nešťastní.</a:t>
            </a:r>
          </a:p>
          <a:p>
            <a:pPr algn="just">
              <a:lnSpc>
                <a:spcPct val="115000"/>
              </a:lnSpc>
              <a:spcAft>
                <a:spcPts val="1000"/>
              </a:spcAft>
            </a:pP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Hriech narušil aj vzťah človeka k človekovi</a:t>
            </a:r>
            <a:r>
              <a:rPr lang="sk-SK" sz="23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sk-SK" sz="2300" dirty="0">
                <a:latin typeface="Cambria" panose="02040503050406030204" pitchFamily="18" charset="0"/>
                <a:ea typeface="Cambria" panose="02040503050406030204" pitchFamily="18" charset="0"/>
                <a:cs typeface="Times New Roman" panose="02020603050405020304" pitchFamily="18" charset="0"/>
              </a:rPr>
              <a:t>Zničil priateľstvo medzi ľuďmi a vyhasil bratskú lásku. </a:t>
            </a:r>
            <a:r>
              <a:rPr lang="sk-SK" sz="2300" dirty="0" smtClean="0">
                <a:latin typeface="Cambria" panose="02040503050406030204" pitchFamily="18" charset="0"/>
                <a:ea typeface="Cambria" panose="02040503050406030204" pitchFamily="18" charset="0"/>
                <a:cs typeface="Times New Roman" panose="02020603050405020304" pitchFamily="18" charset="0"/>
              </a:rPr>
              <a:t>Celé </a:t>
            </a:r>
            <a:r>
              <a:rPr lang="sk-SK" sz="2300" dirty="0">
                <a:latin typeface="Cambria" panose="02040503050406030204" pitchFamily="18" charset="0"/>
                <a:ea typeface="Cambria" panose="02040503050406030204" pitchFamily="18" charset="0"/>
                <a:cs typeface="Times New Roman" panose="02020603050405020304" pitchFamily="18" charset="0"/>
              </a:rPr>
              <a:t>dejiny ľudstva potvrdzujú bolestnú skúsenosť: </a:t>
            </a: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byť proti Bohu znamená byť aj proti človekovi.</a:t>
            </a:r>
            <a:r>
              <a:rPr lang="sk-SK" sz="23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sk-SK" sz="2300" dirty="0">
                <a:latin typeface="Cambria" panose="02040503050406030204" pitchFamily="18" charset="0"/>
                <a:ea typeface="Cambria" panose="02040503050406030204" pitchFamily="18" charset="0"/>
                <a:cs typeface="Times New Roman" panose="02020603050405020304" pitchFamily="18" charset="0"/>
              </a:rPr>
              <a:t>Keď ľudia žijú ďaleko od nebeského Otca, zabúdajú, že sú </a:t>
            </a:r>
            <a:r>
              <a:rPr lang="sk-SK" sz="2300" dirty="0" smtClean="0">
                <a:latin typeface="Cambria" panose="02040503050406030204" pitchFamily="18" charset="0"/>
                <a:ea typeface="Cambria" panose="02040503050406030204" pitchFamily="18" charset="0"/>
                <a:cs typeface="Times New Roman" panose="02020603050405020304" pitchFamily="18" charset="0"/>
              </a:rPr>
              <a:t>bratia, hašteria sa a </a:t>
            </a:r>
            <a:r>
              <a:rPr lang="sk-SK" sz="2300" dirty="0">
                <a:latin typeface="Cambria" panose="02040503050406030204" pitchFamily="18" charset="0"/>
                <a:ea typeface="Cambria" panose="02040503050406030204" pitchFamily="18" charset="0"/>
                <a:cs typeface="Times New Roman" panose="02020603050405020304" pitchFamily="18" charset="0"/>
              </a:rPr>
              <a:t>spôsobujú si mnoho nešťastia. Svätý Pavol apoštol o svete bez Božej lásky výstražne napísal: „</a:t>
            </a:r>
            <a:r>
              <a:rPr lang="sk-SK" sz="2300" i="1" dirty="0">
                <a:latin typeface="Cambria" panose="02040503050406030204" pitchFamily="18" charset="0"/>
                <a:ea typeface="Cambria" panose="02040503050406030204" pitchFamily="18" charset="0"/>
                <a:cs typeface="Times New Roman" panose="02020603050405020304" pitchFamily="18" charset="0"/>
              </a:rPr>
              <a:t>Ak sa medzi sebou hryziete a žeriete, dajte si pozor, aby ste sa navzájom neponičili.“ </a:t>
            </a:r>
            <a:r>
              <a:rPr lang="sk-SK" sz="2300" dirty="0">
                <a:latin typeface="Cambria" panose="02040503050406030204" pitchFamily="18" charset="0"/>
                <a:ea typeface="Cambria" panose="02040503050406030204" pitchFamily="18" charset="0"/>
                <a:cs typeface="Times New Roman" panose="02020603050405020304" pitchFamily="18" charset="0"/>
              </a:rPr>
              <a:t>(Gal 5, 15)</a:t>
            </a:r>
          </a:p>
          <a:p>
            <a:endParaRPr lang="sk-SK" sz="2300" dirty="0"/>
          </a:p>
        </p:txBody>
      </p:sp>
    </p:spTree>
    <p:extLst>
      <p:ext uri="{BB962C8B-B14F-4D97-AF65-F5344CB8AC3E}">
        <p14:creationId xmlns:p14="http://schemas.microsoft.com/office/powerpoint/2010/main" val="1539663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783" y="0"/>
            <a:ext cx="11993217" cy="1208598"/>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C) BOH </a:t>
            </a:r>
            <a:r>
              <a:rPr lang="sk-SK"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OTEC PRISĽÚBIL VYKUPITEĽA – PROTOEVANJELIUM (PRVÉ EVANJELIUM)</a:t>
            </a:r>
            <a:r>
              <a:rPr lang="sk-SK" sz="3200" dirty="0">
                <a:solidFill>
                  <a:srgbClr val="002060"/>
                </a:solidFill>
                <a:latin typeface="Cambria" panose="02040503050406030204" pitchFamily="18" charset="0"/>
                <a:ea typeface="Cambria" panose="02040503050406030204" pitchFamily="18" charset="0"/>
                <a:cs typeface="Times New Roman" panose="02020603050405020304" pitchFamily="18" charset="0"/>
              </a:rPr>
              <a:t/>
            </a:r>
            <a:br>
              <a:rPr lang="sk-SK" sz="3200" dirty="0">
                <a:solidFill>
                  <a:srgbClr val="002060"/>
                </a:solidFill>
                <a:latin typeface="Cambria" panose="02040503050406030204" pitchFamily="18" charset="0"/>
                <a:ea typeface="Cambria" panose="02040503050406030204" pitchFamily="18" charset="0"/>
                <a:cs typeface="Times New Roman" panose="02020603050405020304" pitchFamily="18" charset="0"/>
              </a:rPr>
            </a:br>
            <a:endParaRPr lang="sk-SK" dirty="0">
              <a:solidFill>
                <a:srgbClr val="00206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119270" y="1208598"/>
            <a:ext cx="11998518" cy="5557962"/>
          </a:xfrm>
        </p:spPr>
        <p:txBody>
          <a:bodyPr>
            <a:normAutofit/>
          </a:bodyPr>
          <a:lstStyle/>
          <a:p>
            <a:r>
              <a:rPr lang="sk-SK" sz="2700" b="1" dirty="0" smtClean="0">
                <a:solidFill>
                  <a:srgbClr val="FF0000"/>
                </a:solidFill>
                <a:latin typeface="Cambria" panose="02040503050406030204" pitchFamily="18" charset="0"/>
                <a:ea typeface="Cambria" panose="02040503050406030204" pitchFamily="18" charset="0"/>
              </a:rPr>
              <a:t>Ľudia </a:t>
            </a:r>
            <a:r>
              <a:rPr lang="sk-SK" sz="2700" b="1" dirty="0">
                <a:solidFill>
                  <a:srgbClr val="FF0000"/>
                </a:solidFill>
                <a:latin typeface="Cambria" panose="02040503050406030204" pitchFamily="18" charset="0"/>
                <a:ea typeface="Cambria" panose="02040503050406030204" pitchFamily="18" charset="0"/>
              </a:rPr>
              <a:t>sa sami nevládali zbaviť zla</a:t>
            </a:r>
            <a:r>
              <a:rPr lang="sk-SK" sz="2700" b="1" dirty="0">
                <a:solidFill>
                  <a:srgbClr val="0070C0"/>
                </a:solidFill>
                <a:latin typeface="Cambria" panose="02040503050406030204" pitchFamily="18" charset="0"/>
                <a:ea typeface="Cambria" panose="02040503050406030204" pitchFamily="18" charset="0"/>
              </a:rPr>
              <a:t>, </a:t>
            </a:r>
            <a:r>
              <a:rPr lang="sk-SK" sz="2700" dirty="0">
                <a:solidFill>
                  <a:srgbClr val="0070C0"/>
                </a:solidFill>
                <a:latin typeface="Cambria" panose="02040503050406030204" pitchFamily="18" charset="0"/>
                <a:ea typeface="Cambria" panose="02040503050406030204" pitchFamily="18" charset="0"/>
              </a:rPr>
              <a:t>ktoré ich zotročovalo. </a:t>
            </a:r>
            <a:r>
              <a:rPr lang="sk-SK" sz="2700" dirty="0" smtClean="0">
                <a:solidFill>
                  <a:srgbClr val="0070C0"/>
                </a:solidFill>
                <a:latin typeface="Cambria" panose="02040503050406030204" pitchFamily="18" charset="0"/>
                <a:ea typeface="Cambria" panose="02040503050406030204" pitchFamily="18" charset="0"/>
              </a:rPr>
              <a:t>Mnohí </a:t>
            </a:r>
            <a:r>
              <a:rPr lang="sk-SK" sz="2700" dirty="0">
                <a:solidFill>
                  <a:srgbClr val="0070C0"/>
                </a:solidFill>
                <a:latin typeface="Cambria" panose="02040503050406030204" pitchFamily="18" charset="0"/>
                <a:ea typeface="Cambria" panose="02040503050406030204" pitchFamily="18" charset="0"/>
              </a:rPr>
              <a:t>ľudia v priebehu vekov na Boha celkom zabudli. Namiesto neho si vymýšľali rôzne božstvá. Boh na ľudí nikdy </a:t>
            </a:r>
            <a:r>
              <a:rPr lang="sk-SK" sz="2700" dirty="0" smtClean="0">
                <a:solidFill>
                  <a:srgbClr val="0070C0"/>
                </a:solidFill>
                <a:latin typeface="Cambria" panose="02040503050406030204" pitchFamily="18" charset="0"/>
                <a:ea typeface="Cambria" panose="02040503050406030204" pitchFamily="18" charset="0"/>
              </a:rPr>
              <a:t>nezabudol. On </a:t>
            </a:r>
            <a:r>
              <a:rPr lang="sk-SK" sz="2700" dirty="0">
                <a:solidFill>
                  <a:srgbClr val="0070C0"/>
                </a:solidFill>
                <a:latin typeface="Cambria" panose="02040503050406030204" pitchFamily="18" charset="0"/>
                <a:ea typeface="Cambria" panose="02040503050406030204" pitchFamily="18" charset="0"/>
              </a:rPr>
              <a:t>ľudí </a:t>
            </a:r>
            <a:r>
              <a:rPr lang="sk-SK" sz="2700" dirty="0" smtClean="0">
                <a:solidFill>
                  <a:srgbClr val="0070C0"/>
                </a:solidFill>
                <a:latin typeface="Cambria" panose="02040503050406030204" pitchFamily="18" charset="0"/>
                <a:ea typeface="Cambria" panose="02040503050406030204" pitchFamily="18" charset="0"/>
              </a:rPr>
              <a:t>neprestal milovať. </a:t>
            </a:r>
            <a:r>
              <a:rPr lang="sk-SK" sz="2700" dirty="0">
                <a:solidFill>
                  <a:srgbClr val="0070C0"/>
                </a:solidFill>
                <a:latin typeface="Cambria" panose="02040503050406030204" pitchFamily="18" charset="0"/>
                <a:ea typeface="Cambria" panose="02040503050406030204" pitchFamily="18" charset="0"/>
              </a:rPr>
              <a:t>Všetko, čo pre ľudí robil, smerovalo k jedinému: </a:t>
            </a:r>
            <a:r>
              <a:rPr lang="sk-SK" sz="2700" dirty="0">
                <a:solidFill>
                  <a:srgbClr val="00B050"/>
                </a:solidFill>
                <a:latin typeface="Cambria" panose="02040503050406030204" pitchFamily="18" charset="0"/>
                <a:ea typeface="Cambria" panose="02040503050406030204" pitchFamily="18" charset="0"/>
              </a:rPr>
              <a:t>k záchrane človeka z nešťastia hriechu. </a:t>
            </a:r>
          </a:p>
          <a:p>
            <a:r>
              <a:rPr lang="sk-SK" sz="2700" b="1" dirty="0">
                <a:solidFill>
                  <a:srgbClr val="FF0000"/>
                </a:solidFill>
                <a:latin typeface="Cambria" panose="02040503050406030204" pitchFamily="18" charset="0"/>
                <a:ea typeface="Cambria" panose="02040503050406030204" pitchFamily="18" charset="0"/>
              </a:rPr>
              <a:t>Boh dal ľuďom nádej na záchranu tak, že im prisľúbil Vykupiteľa</a:t>
            </a:r>
            <a:r>
              <a:rPr lang="sk-SK" sz="2700" b="1" dirty="0">
                <a:solidFill>
                  <a:srgbClr val="0070C0"/>
                </a:solidFill>
                <a:latin typeface="Cambria" panose="02040503050406030204" pitchFamily="18" charset="0"/>
                <a:ea typeface="Cambria" panose="02040503050406030204" pitchFamily="18" charset="0"/>
              </a:rPr>
              <a:t>.</a:t>
            </a:r>
            <a:r>
              <a:rPr lang="sk-SK" sz="2700" dirty="0">
                <a:solidFill>
                  <a:srgbClr val="0070C0"/>
                </a:solidFill>
                <a:latin typeface="Cambria" panose="02040503050406030204" pitchFamily="18" charset="0"/>
                <a:ea typeface="Cambria" panose="02040503050406030204" pitchFamily="18" charset="0"/>
              </a:rPr>
              <a:t> Prvý lúč nádeje svitol pre ľudí už v raji. Vtedy prisľúbil: </a:t>
            </a:r>
            <a:r>
              <a:rPr lang="sk-SK" sz="2700" i="1" dirty="0" smtClean="0">
                <a:solidFill>
                  <a:srgbClr val="FF0000"/>
                </a:solidFill>
                <a:latin typeface="Cambria" panose="02040503050406030204" pitchFamily="18" charset="0"/>
                <a:ea typeface="Cambria" panose="02040503050406030204" pitchFamily="18" charset="0"/>
              </a:rPr>
              <a:t>„Nepriateľstvo </a:t>
            </a:r>
            <a:r>
              <a:rPr lang="sk-SK" sz="2700" i="1" dirty="0">
                <a:solidFill>
                  <a:srgbClr val="FF0000"/>
                </a:solidFill>
                <a:latin typeface="Cambria" panose="02040503050406030204" pitchFamily="18" charset="0"/>
                <a:ea typeface="Cambria" panose="02040503050406030204" pitchFamily="18" charset="0"/>
              </a:rPr>
              <a:t>ustanovujem medzi tebou a ženou, medzi tvojím potomstvom a jej potomstvom, ono ti rozšliape hlavu a ty mu zraníš pätu.“ </a:t>
            </a:r>
            <a:r>
              <a:rPr lang="sk-SK" sz="2700" dirty="0">
                <a:solidFill>
                  <a:srgbClr val="0070C0"/>
                </a:solidFill>
                <a:latin typeface="Cambria" panose="02040503050406030204" pitchFamily="18" charset="0"/>
                <a:ea typeface="Cambria" panose="02040503050406030204" pitchFamily="18" charset="0"/>
              </a:rPr>
              <a:t>(Gn 3, 15)</a:t>
            </a:r>
          </a:p>
          <a:p>
            <a:r>
              <a:rPr lang="sk-SK" sz="2700" b="1" dirty="0" smtClean="0">
                <a:solidFill>
                  <a:srgbClr val="FF0000"/>
                </a:solidFill>
                <a:latin typeface="Cambria" panose="02040503050406030204" pitchFamily="18" charset="0"/>
                <a:ea typeface="Cambria" panose="02040503050406030204" pitchFamily="18" charset="0"/>
              </a:rPr>
              <a:t>Boh </a:t>
            </a:r>
            <a:r>
              <a:rPr lang="sk-SK" sz="2700" b="1" dirty="0">
                <a:solidFill>
                  <a:srgbClr val="FF0000"/>
                </a:solidFill>
                <a:latin typeface="Cambria" panose="02040503050406030204" pitchFamily="18" charset="0"/>
                <a:ea typeface="Cambria" panose="02040503050406030204" pitchFamily="18" charset="0"/>
              </a:rPr>
              <a:t>prísľub záchrany v priebehu vekov mnoho ráz zopakoval</a:t>
            </a:r>
            <a:r>
              <a:rPr lang="sk-SK" sz="2700" dirty="0">
                <a:solidFill>
                  <a:srgbClr val="0070C0"/>
                </a:solidFill>
                <a:latin typeface="Cambria" panose="02040503050406030204" pitchFamily="18" charset="0"/>
                <a:ea typeface="Cambria" panose="02040503050406030204" pitchFamily="18" charset="0"/>
              </a:rPr>
              <a:t>. Najmä ústami prorokov vzbudzoval a udržova1 v ľuďoch túžbu po vykúpení. Prorok Izaiáš napísa1: </a:t>
            </a:r>
            <a:r>
              <a:rPr lang="sk-SK" sz="2700" i="1" dirty="0">
                <a:solidFill>
                  <a:srgbClr val="0070C0"/>
                </a:solidFill>
                <a:latin typeface="Cambria" panose="02040503050406030204" pitchFamily="18" charset="0"/>
                <a:ea typeface="Cambria" panose="02040503050406030204" pitchFamily="18" charset="0"/>
              </a:rPr>
              <a:t>„Hľa, váš Boh! On sám príde a spasí vás.“ </a:t>
            </a:r>
            <a:r>
              <a:rPr lang="sk-SK" sz="2700" dirty="0">
                <a:solidFill>
                  <a:srgbClr val="0070C0"/>
                </a:solidFill>
                <a:latin typeface="Cambria" panose="02040503050406030204" pitchFamily="18" charset="0"/>
                <a:ea typeface="Cambria" panose="02040503050406030204" pitchFamily="18" charset="0"/>
              </a:rPr>
              <a:t>(Iz 35, 4)</a:t>
            </a:r>
          </a:p>
          <a:p>
            <a:endParaRPr lang="sk-SK" sz="27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28613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123" y="0"/>
            <a:ext cx="11974665" cy="930303"/>
          </a:xfrm>
        </p:spPr>
        <p:txBody>
          <a:bodyPr>
            <a:normAutofit fontScale="90000"/>
          </a:bodyPr>
          <a:lstStyle/>
          <a:p>
            <a:pPr algn="ctr">
              <a:lnSpc>
                <a:spcPct val="115000"/>
              </a:lnSpc>
              <a:spcAft>
                <a:spcPts val="1000"/>
              </a:spcAft>
            </a:pPr>
            <a:r>
              <a:rPr lang="sk-SK"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4. ÚLOHA VYVOLENÉHO NÁRODA V DEJINÁCH SPÁSY</a:t>
            </a:r>
            <a:r>
              <a:rPr lang="sk-SK" sz="3200" dirty="0">
                <a:latin typeface="Calibri" panose="020F0502020204030204" pitchFamily="34" charset="0"/>
                <a:ea typeface="Calibri" panose="020F0502020204030204" pitchFamily="34" charset="0"/>
                <a:cs typeface="Times New Roman" panose="02020603050405020304" pitchFamily="18" charset="0"/>
              </a:rPr>
              <a:t/>
            </a:r>
            <a:br>
              <a:rPr lang="sk-SK" sz="3200" dirty="0">
                <a:latin typeface="Calibri" panose="020F0502020204030204" pitchFamily="34" charset="0"/>
                <a:ea typeface="Calibri" panose="020F0502020204030204" pitchFamily="34" charset="0"/>
                <a:cs typeface="Times New Roman" panose="02020603050405020304" pitchFamily="18" charset="0"/>
              </a:rPr>
            </a:br>
            <a:endParaRPr lang="sk-SK" dirty="0"/>
          </a:p>
        </p:txBody>
      </p:sp>
      <p:sp>
        <p:nvSpPr>
          <p:cNvPr id="3" name="Zástupný objekt pre obsah 2"/>
          <p:cNvSpPr>
            <a:spLocks noGrp="1"/>
          </p:cNvSpPr>
          <p:nvPr>
            <p:ph idx="1"/>
          </p:nvPr>
        </p:nvSpPr>
        <p:spPr>
          <a:xfrm>
            <a:off x="143123" y="1200647"/>
            <a:ext cx="11974665" cy="5716988"/>
          </a:xfrm>
        </p:spPr>
        <p:txBody>
          <a:bodyPr>
            <a:noAutofit/>
          </a:bodyPr>
          <a:lstStyle/>
          <a:p>
            <a:r>
              <a:rPr lang="sk-SK" sz="2300" b="1" dirty="0">
                <a:solidFill>
                  <a:srgbClr val="FF0000"/>
                </a:solidFill>
                <a:latin typeface="Cambria" panose="02040503050406030204" pitchFamily="18" charset="0"/>
                <a:ea typeface="Cambria" panose="02040503050406030204" pitchFamily="18" charset="0"/>
              </a:rPr>
              <a:t>Izraelský národ zohral mimoriadnu úlohu v príprave ľudstva na vykúpenie</a:t>
            </a:r>
            <a:r>
              <a:rPr lang="sk-SK" sz="2300" dirty="0">
                <a:solidFill>
                  <a:srgbClr val="0070C0"/>
                </a:solidFill>
                <a:latin typeface="Cambria" panose="02040503050406030204" pitchFamily="18" charset="0"/>
                <a:ea typeface="Cambria" panose="02040503050406030204" pitchFamily="18" charset="0"/>
              </a:rPr>
              <a:t>. </a:t>
            </a:r>
            <a:r>
              <a:rPr lang="sk-SK" sz="2300" dirty="0" smtClean="0">
                <a:solidFill>
                  <a:srgbClr val="0070C0"/>
                </a:solidFill>
                <a:latin typeface="Cambria" panose="02040503050406030204" pitchFamily="18" charset="0"/>
                <a:ea typeface="Cambria" panose="02040503050406030204" pitchFamily="18" charset="0"/>
              </a:rPr>
              <a:t>Mal </a:t>
            </a:r>
            <a:r>
              <a:rPr lang="sk-SK" sz="2300" dirty="0">
                <a:solidFill>
                  <a:srgbClr val="0070C0"/>
                </a:solidFill>
                <a:latin typeface="Cambria" panose="02040503050406030204" pitchFamily="18" charset="0"/>
                <a:ea typeface="Cambria" panose="02040503050406030204" pitchFamily="18" charset="0"/>
              </a:rPr>
              <a:t>uchovať </a:t>
            </a:r>
            <a:r>
              <a:rPr lang="sk-SK" sz="2300" dirty="0">
                <a:solidFill>
                  <a:srgbClr val="FF0000"/>
                </a:solidFill>
                <a:latin typeface="Cambria" panose="02040503050406030204" pitchFamily="18" charset="0"/>
                <a:ea typeface="Cambria" panose="02040503050406030204" pitchFamily="18" charset="0"/>
              </a:rPr>
              <a:t>vieru v jedného Boha </a:t>
            </a:r>
            <a:r>
              <a:rPr lang="sk-SK" sz="2300" dirty="0">
                <a:solidFill>
                  <a:srgbClr val="0070C0"/>
                </a:solidFill>
                <a:latin typeface="Cambria" panose="02040503050406030204" pitchFamily="18" charset="0"/>
                <a:ea typeface="Cambria" panose="02040503050406030204" pitchFamily="18" charset="0"/>
              </a:rPr>
              <a:t>a opatrovať </a:t>
            </a:r>
            <a:r>
              <a:rPr lang="sk-SK" sz="2300" dirty="0">
                <a:solidFill>
                  <a:srgbClr val="FF0000"/>
                </a:solidFill>
                <a:latin typeface="Cambria" panose="02040503050406030204" pitchFamily="18" charset="0"/>
                <a:ea typeface="Cambria" panose="02040503050406030204" pitchFamily="18" charset="0"/>
              </a:rPr>
              <a:t>túžbu po Vykupiteľovi</a:t>
            </a:r>
            <a:r>
              <a:rPr lang="sk-SK" sz="2300" dirty="0">
                <a:solidFill>
                  <a:srgbClr val="0070C0"/>
                </a:solidFill>
                <a:latin typeface="Cambria" panose="02040503050406030204" pitchFamily="18" charset="0"/>
                <a:ea typeface="Cambria" panose="02040503050406030204" pitchFamily="18" charset="0"/>
              </a:rPr>
              <a:t>. Z neho podľa tela pochádza aj Vykupiteľ - Ježiš Kristus.</a:t>
            </a:r>
          </a:p>
          <a:p>
            <a:r>
              <a:rPr lang="sk-SK" sz="2300" b="1" dirty="0">
                <a:solidFill>
                  <a:srgbClr val="FF0000"/>
                </a:solidFill>
                <a:latin typeface="Cambria" panose="02040503050406030204" pitchFamily="18" charset="0"/>
                <a:ea typeface="Cambria" panose="02040503050406030204" pitchFamily="18" charset="0"/>
              </a:rPr>
              <a:t>Dejiny </a:t>
            </a:r>
            <a:r>
              <a:rPr lang="sk-SK" sz="2300" b="1" dirty="0" smtClean="0">
                <a:solidFill>
                  <a:srgbClr val="FF0000"/>
                </a:solidFill>
                <a:latin typeface="Cambria" panose="02040503050406030204" pitchFamily="18" charset="0"/>
                <a:ea typeface="Cambria" panose="02040503050406030204" pitchFamily="18" charset="0"/>
              </a:rPr>
              <a:t>národa </a:t>
            </a:r>
            <a:r>
              <a:rPr lang="sk-SK" sz="2300" b="1" dirty="0">
                <a:solidFill>
                  <a:srgbClr val="FF0000"/>
                </a:solidFill>
                <a:latin typeface="Cambria" panose="02040503050406030204" pitchFamily="18" charset="0"/>
                <a:ea typeface="Cambria" panose="02040503050406030204" pitchFamily="18" charset="0"/>
              </a:rPr>
              <a:t>sa začínajú patriarchami </a:t>
            </a:r>
            <a:r>
              <a:rPr lang="sk-SK" sz="2300" dirty="0">
                <a:solidFill>
                  <a:srgbClr val="0070C0"/>
                </a:solidFill>
                <a:latin typeface="Cambria" panose="02040503050406030204" pitchFamily="18" charset="0"/>
                <a:ea typeface="Cambria" panose="02040503050406030204" pitchFamily="18" charset="0"/>
              </a:rPr>
              <a:t>- Abrahámom, Izákom a Jakubom</a:t>
            </a:r>
            <a:r>
              <a:rPr lang="sk-SK" sz="2300" dirty="0" smtClean="0">
                <a:solidFill>
                  <a:srgbClr val="0070C0"/>
                </a:solidFill>
                <a:latin typeface="Cambria" panose="02040503050406030204" pitchFamily="18" charset="0"/>
                <a:ea typeface="Cambria" panose="02040503050406030204" pitchFamily="18" charset="0"/>
              </a:rPr>
              <a:t>. </a:t>
            </a:r>
            <a:r>
              <a:rPr lang="sk-SK" sz="2300" dirty="0">
                <a:solidFill>
                  <a:srgbClr val="0070C0"/>
                </a:solidFill>
                <a:latin typeface="Cambria" panose="02040503050406030204" pitchFamily="18" charset="0"/>
                <a:ea typeface="Cambria" panose="02040503050406030204" pitchFamily="18" charset="0"/>
              </a:rPr>
              <a:t>Izákov syn Jakub - Izrael mal dvanásť synov, z ktorých sa v Egypte rozrástol izraelský národ.</a:t>
            </a:r>
          </a:p>
          <a:p>
            <a:r>
              <a:rPr lang="sk-SK" sz="2300" b="1" dirty="0" smtClean="0">
                <a:solidFill>
                  <a:srgbClr val="FF0000"/>
                </a:solidFill>
                <a:latin typeface="Cambria" panose="02040503050406030204" pitchFamily="18" charset="0"/>
                <a:ea typeface="Cambria" panose="02040503050406030204" pitchFamily="18" charset="0"/>
              </a:rPr>
              <a:t>Boh Izraelitov vyviedol </a:t>
            </a:r>
            <a:r>
              <a:rPr lang="sk-SK" sz="2300" b="1" dirty="0">
                <a:solidFill>
                  <a:srgbClr val="FF0000"/>
                </a:solidFill>
                <a:latin typeface="Cambria" panose="02040503050406030204" pitchFamily="18" charset="0"/>
                <a:ea typeface="Cambria" panose="02040503050406030204" pitchFamily="18" charset="0"/>
              </a:rPr>
              <a:t>z Egypta pod vedením Mojžiša</a:t>
            </a:r>
            <a:r>
              <a:rPr lang="sk-SK" sz="2300" dirty="0">
                <a:solidFill>
                  <a:srgbClr val="0070C0"/>
                </a:solidFill>
                <a:latin typeface="Cambria" panose="02040503050406030204" pitchFamily="18" charset="0"/>
                <a:ea typeface="Cambria" panose="02040503050406030204" pitchFamily="18" charset="0"/>
              </a:rPr>
              <a:t>. Po prechode cez Červené more Boh s nimi na Sinaji uzavrel zmluvu. Dal im desať Božích prikázaní. Vtedy sa izraelský národ stal vyvoleným Božím ľudom a nositeľom Božích prisľúbení. </a:t>
            </a:r>
            <a:endParaRPr lang="sk-SK" sz="2300" dirty="0" smtClean="0">
              <a:solidFill>
                <a:srgbClr val="0070C0"/>
              </a:solidFill>
              <a:latin typeface="Cambria" panose="02040503050406030204" pitchFamily="18" charset="0"/>
              <a:ea typeface="Cambria" panose="02040503050406030204" pitchFamily="18" charset="0"/>
            </a:endParaRPr>
          </a:p>
          <a:p>
            <a:r>
              <a:rPr lang="sk-SK" sz="2300" b="1" dirty="0" smtClean="0">
                <a:solidFill>
                  <a:srgbClr val="FF0000"/>
                </a:solidFill>
                <a:latin typeface="Cambria" panose="02040503050406030204" pitchFamily="18" charset="0"/>
                <a:ea typeface="Cambria" panose="02040503050406030204" pitchFamily="18" charset="0"/>
              </a:rPr>
              <a:t>Zvláštnu </a:t>
            </a:r>
            <a:r>
              <a:rPr lang="sk-SK" sz="2300" b="1" dirty="0">
                <a:solidFill>
                  <a:srgbClr val="FF0000"/>
                </a:solidFill>
                <a:latin typeface="Cambria" panose="02040503050406030204" pitchFamily="18" charset="0"/>
                <a:ea typeface="Cambria" panose="02040503050406030204" pitchFamily="18" charset="0"/>
              </a:rPr>
              <a:t>úlohu v izraelskom národe mali proroci. </a:t>
            </a:r>
            <a:r>
              <a:rPr lang="sk-SK" sz="2300" dirty="0">
                <a:solidFill>
                  <a:srgbClr val="0070C0"/>
                </a:solidFill>
                <a:latin typeface="Cambria" panose="02040503050406030204" pitchFamily="18" charset="0"/>
                <a:ea typeface="Cambria" panose="02040503050406030204" pitchFamily="18" charset="0"/>
              </a:rPr>
              <a:t>Boli ohlasovateľmi záchrany. Oznamovali Božiu vôľu a chránili ľud pred neverou</a:t>
            </a:r>
            <a:r>
              <a:rPr lang="sk-SK" sz="2300" dirty="0" smtClean="0">
                <a:solidFill>
                  <a:srgbClr val="0070C0"/>
                </a:solidFill>
                <a:latin typeface="Cambria" panose="02040503050406030204" pitchFamily="18" charset="0"/>
                <a:ea typeface="Cambria" panose="02040503050406030204" pitchFamily="18" charset="0"/>
              </a:rPr>
              <a:t>. </a:t>
            </a:r>
            <a:r>
              <a:rPr lang="sk-SK" sz="2300" dirty="0">
                <a:solidFill>
                  <a:srgbClr val="0070C0"/>
                </a:solidFill>
                <a:latin typeface="Cambria" panose="02040503050406030204" pitchFamily="18" charset="0"/>
                <a:ea typeface="Cambria" panose="02040503050406030204" pitchFamily="18" charset="0"/>
              </a:rPr>
              <a:t>Ich hlavnou úlohou bolo živiť nádej a udržiavať v ľuďoch túžbu po vykúpení. Najvýznamnejšími prorokmi boli: </a:t>
            </a:r>
            <a:r>
              <a:rPr lang="sk-SK" sz="2300" dirty="0">
                <a:solidFill>
                  <a:srgbClr val="FF0000"/>
                </a:solidFill>
                <a:latin typeface="Cambria" panose="02040503050406030204" pitchFamily="18" charset="0"/>
                <a:ea typeface="Cambria" panose="02040503050406030204" pitchFamily="18" charset="0"/>
              </a:rPr>
              <a:t>Eliáš, Elizeus, Izaiáš, Jeremiáš, Ezechiel a Daniel. </a:t>
            </a:r>
            <a:r>
              <a:rPr lang="sk-SK" sz="2300" dirty="0">
                <a:solidFill>
                  <a:srgbClr val="0070C0"/>
                </a:solidFill>
                <a:latin typeface="Cambria" panose="02040503050406030204" pitchFamily="18" charset="0"/>
                <a:ea typeface="Cambria" panose="02040503050406030204" pitchFamily="18" charset="0"/>
              </a:rPr>
              <a:t>Okrem nich účinkovali ešte aj tzv. malí proroci: </a:t>
            </a:r>
            <a:r>
              <a:rPr lang="sk-SK" sz="2300" dirty="0">
                <a:solidFill>
                  <a:srgbClr val="FF0000"/>
                </a:solidFill>
                <a:latin typeface="Cambria" panose="02040503050406030204" pitchFamily="18" charset="0"/>
                <a:ea typeface="Cambria" panose="02040503050406030204" pitchFamily="18" charset="0"/>
              </a:rPr>
              <a:t>Baruch, Ozeáš, Joel, Amos, Abdiáš, Jonáš, Micheáš, Nahum, Habakuk, Sofoniáš, Aggeus, Zachariáš.</a:t>
            </a:r>
          </a:p>
          <a:p>
            <a:endParaRPr lang="sk-SK" sz="22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5279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831" y="0"/>
            <a:ext cx="11942859" cy="985962"/>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A) SVÄTÝ JÁN KRSTITEĽ- PREDCHODCA PÁNA</a:t>
            </a:r>
            <a:r>
              <a:rPr lang="sk-SK" sz="3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r>
            <a:br>
              <a:rPr lang="sk-SK" sz="3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135172" y="1192695"/>
            <a:ext cx="12056828" cy="5748793"/>
          </a:xfrm>
        </p:spPr>
        <p:txBody>
          <a:bodyPr>
            <a:noAutofit/>
          </a:bodyPr>
          <a:lstStyle/>
          <a:p>
            <a:pPr algn="just">
              <a:lnSpc>
                <a:spcPct val="115000"/>
              </a:lnSpc>
              <a:spcAft>
                <a:spcPts val="1000"/>
              </a:spcAft>
            </a:pP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Najväčší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z prorokov - svätý Ján Krstiteľ. </a:t>
            </a:r>
            <a:r>
              <a:rPr lang="sk-SK" sz="2400"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B</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ezprostredne pripravoval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cestu pre Krista, preto ho voláme predchodca Pána. Vyzýval ľudí k obráteniu. Na znak pokánia krstil ľudí vodou.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Hovoril: </a:t>
            </a:r>
            <a:r>
              <a:rPr lang="sk-SK" sz="24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„Ja krstím vodou. Medzi vami stojí ten, ktorého nepoznáte... to je ten, čo krstí Duchom Svätým.“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(Jn 1, 26-33)</a:t>
            </a:r>
          </a:p>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Svätý Ján </a:t>
            </a: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Krstiteľ oznámil ľuďom, že Vykupiteľ už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prišiel.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Pána Ježiša pomenoval Baránok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Boží.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Tým naznačil, že sa Kristus za nás obetuje, aby nás oslobodil od hriechov. Povedal: </a:t>
            </a:r>
            <a:r>
              <a:rPr lang="sk-SK" sz="2400"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„Hľa, Boží Baránok, ktorý sníma hriech sveta! Toto je ten, o ktorom som hovoril: Po mne prichádza muž, ktorý.je predo mnou, lebo bol prv ako ja. Ani ja som ho nepoznal, ale preto som prišiel a krstím vodou, aby sa on stal známym Izraelu.“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(Jn 1, 29-31)</a:t>
            </a:r>
          </a:p>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Svätý Ján Krstiteľ zavŕšil svoj život mučeníckou smrťou.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Herodes mu dal sťať hlavu. Pán Ježiš vydal o Jánovi Krstiteľovi takéto svedectvo: </a:t>
            </a:r>
            <a:r>
              <a:rPr lang="sk-SK" sz="2400"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„Veru, hovorím vám: medzi tými, čo sa narodili zo ženy, nepovstal nik väčší ako Ján Krstiteľ.“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(Mt 11, 11)</a:t>
            </a:r>
          </a:p>
          <a:p>
            <a:endParaRPr lang="sk-SK" sz="24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48187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8539" y="63610"/>
            <a:ext cx="11871298" cy="946206"/>
          </a:xfrm>
        </p:spPr>
        <p:txBody>
          <a:bodyPr>
            <a:noAutofit/>
          </a:bodyPr>
          <a:lstStyle/>
          <a:p>
            <a:pPr algn="ctr">
              <a:lnSpc>
                <a:spcPct val="115000"/>
              </a:lnSpc>
              <a:spcAft>
                <a:spcPts val="1000"/>
              </a:spcAft>
            </a:pPr>
            <a:r>
              <a:rPr lang="sk-SK" sz="44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5. SYN BOŽÍ MEDZI NAMI</a:t>
            </a:r>
            <a:r>
              <a:rPr lang="sk-SK" sz="4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a:r>
            <a:br>
              <a:rPr lang="sk-SK" sz="4400" dirty="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sz="4400"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238539" y="1280159"/>
            <a:ext cx="11953461" cy="5685183"/>
          </a:xfrm>
        </p:spPr>
        <p:txBody>
          <a:bodyPr>
            <a:normAutofit/>
          </a:bodyPr>
          <a:lstStyle/>
          <a:p>
            <a:pPr algn="just">
              <a:lnSpc>
                <a:spcPct val="115000"/>
              </a:lnSpc>
              <a:spcAft>
                <a:spcPts val="1000"/>
              </a:spcAft>
            </a:pPr>
            <a:r>
              <a:rPr lang="sk-SK"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Posledným krokom nebeského Otca </a:t>
            </a:r>
            <a:r>
              <a:rPr lang="sk-SK" sz="3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v príprave na príchod Vykupiteľa bolo </a:t>
            </a:r>
            <a:r>
              <a:rPr lang="sk-SK"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vyvolenie Panny Marie. </a:t>
            </a:r>
            <a:endParaRPr lang="sk-SK" sz="3200"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3200"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Panna Mária sa </a:t>
            </a:r>
            <a:r>
              <a:rPr lang="sk-SK"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stala cestou</a:t>
            </a:r>
            <a:r>
              <a:rPr lang="sk-SK" sz="3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po ktorej prišiel Vykupiteľ </a:t>
            </a:r>
            <a:r>
              <a:rPr lang="sk-SK" sz="3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z neba na zem. </a:t>
            </a:r>
          </a:p>
          <a:p>
            <a:pPr algn="just">
              <a:lnSpc>
                <a:spcPct val="115000"/>
              </a:lnSpc>
              <a:spcAft>
                <a:spcPts val="1000"/>
              </a:spcAft>
            </a:pPr>
            <a:r>
              <a:rPr lang="sk-SK" sz="3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Sv</a:t>
            </a:r>
            <a:r>
              <a:rPr lang="sk-SK" sz="3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Pavol apoštol napísal: </a:t>
            </a:r>
            <a:r>
              <a:rPr lang="sk-SK" sz="3200" i="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„Keď </a:t>
            </a:r>
            <a:r>
              <a:rPr lang="sk-SK" sz="3200"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prišla plnosť času, Boh poslal svojho Syna, narodeného zo ženy, narodeného pod zákonom, aby vykúpil tých, čo boli pod zákonom, a aby sme dostali adoptívne synovstvo.“</a:t>
            </a:r>
            <a:r>
              <a:rPr lang="sk-SK" sz="3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(Gal 4, 4 5)</a:t>
            </a:r>
          </a:p>
          <a:p>
            <a:endParaRPr lang="sk-SK" sz="3200" dirty="0"/>
          </a:p>
        </p:txBody>
      </p:sp>
    </p:spTree>
    <p:extLst>
      <p:ext uri="{BB962C8B-B14F-4D97-AF65-F5344CB8AC3E}">
        <p14:creationId xmlns:p14="http://schemas.microsoft.com/office/powerpoint/2010/main" val="982329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6490" y="0"/>
            <a:ext cx="11945509" cy="930303"/>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A)MÁRIA – DCÉRA IZRAELA -BOHORODIČKA</a:t>
            </a:r>
            <a:r>
              <a:rPr lang="sk-SK" sz="3200"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r>
            <a:br>
              <a:rPr lang="sk-SK" sz="3200"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246490" y="1224501"/>
            <a:ext cx="11823590" cy="5633499"/>
          </a:xfrm>
        </p:spPr>
        <p:txBody>
          <a:bodyPr>
            <a:normAutofit fontScale="92500" lnSpcReduction="10000"/>
          </a:bodyPr>
          <a:lstStyle/>
          <a:p>
            <a:pPr algn="just">
              <a:lnSpc>
                <a:spcPct val="115000"/>
              </a:lnSpc>
              <a:spcAft>
                <a:spcPts val="1000"/>
              </a:spcAft>
            </a:pP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Panna Mária pochádza </a:t>
            </a:r>
            <a:r>
              <a:rPr lang="sk-SK" sz="23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z </a:t>
            </a: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rodu kráľa Dávida</a:t>
            </a:r>
            <a:r>
              <a:rPr lang="sk-SK" sz="23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Jej rodičia </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sú sv. Joachim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a </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sv. Anna</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Pán Boh ju od samého začiatku života uchránil od poškvrny </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hriechu, </a:t>
            </a:r>
            <a:r>
              <a:rPr lang="sk-SK" sz="2300" dirty="0">
                <a:solidFill>
                  <a:srgbClr val="FF0000"/>
                </a:solidFill>
                <a:latin typeface="Cambria" panose="02040503050406030204" pitchFamily="18" charset="0"/>
                <a:ea typeface="Cambria" panose="02040503050406030204" pitchFamily="18" charset="0"/>
                <a:cs typeface="Times New Roman" panose="02020603050405020304" pitchFamily="18" charset="0"/>
              </a:rPr>
              <a:t>bola nepoškvrnene </a:t>
            </a:r>
            <a:r>
              <a:rPr lang="sk-SK" sz="2300"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počatá. </a:t>
            </a:r>
            <a:endPar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Panna Mária dostala v plánoch Božej lásky výnimočne poslanie.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Boh si ju vyvolil za Matku Božieho </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Syna -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Vykupiteľa sveta. Skôr než sa Boží plán uskutočnil, Panna Maria sa zasnúbila so sv. Jozefom. Mal sa stať ochrancom a pestúnom Pána Ježiša.</a:t>
            </a:r>
          </a:p>
          <a:p>
            <a:pPr algn="just">
              <a:lnSpc>
                <a:spcPct val="115000"/>
              </a:lnSpc>
              <a:spcAft>
                <a:spcPts val="1000"/>
              </a:spcAft>
            </a:pP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Boh svoje plány s Pannou Máriou nechcel uskutočniť proti jej vôli. </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Preto poslal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anjela Gabriela do Nazaretu </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k Márii s posolstvom, že sa stane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Matkou Božou. </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Ona poslušne a pokorne: </a:t>
            </a:r>
            <a:r>
              <a:rPr lang="sk-SK" sz="2300"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 Hľa, služobnica Pána, nech sa mi stane podľa tvojho slova.“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(Lk 1, 38) </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Po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zvestovaní sa stala Matkou Vykupiteľa a začala ho nosiť pod svojim srdcom. Stala sa novou Evou, aby svojou poslušnosťou napravila, čo Eva pokazila neposlušnosťou.</a:t>
            </a:r>
          </a:p>
          <a:p>
            <a:pPr algn="just">
              <a:lnSpc>
                <a:spcPct val="115000"/>
              </a:lnSpc>
              <a:spcAft>
                <a:spcPts val="1000"/>
              </a:spcAft>
            </a:pP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Panne Márii dávame titul Bohorodička,</a:t>
            </a:r>
            <a:r>
              <a:rPr lang="sk-SK" sz="23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lebo Syn Boží mal od nej ľudské telo. Ako najlepšia matka sa o Ježiša s láskou starala. Žila s nim v Nazarete a posluhovala mu vo všetkom, čo potreboval.</a:t>
            </a:r>
          </a:p>
          <a:p>
            <a:endParaRPr lang="sk-SK" dirty="0"/>
          </a:p>
        </p:txBody>
      </p:sp>
    </p:spTree>
    <p:extLst>
      <p:ext uri="{BB962C8B-B14F-4D97-AF65-F5344CB8AC3E}">
        <p14:creationId xmlns:p14="http://schemas.microsoft.com/office/powerpoint/2010/main" val="1714683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0588" y="0"/>
            <a:ext cx="11903101" cy="1009816"/>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B) TAJOMSTVO KRISTOVHO VTELENIA</a:t>
            </a:r>
            <a:r>
              <a:rPr lang="sk-SK" sz="3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r>
            <a:br>
              <a:rPr lang="sk-SK" sz="3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230588" y="1176793"/>
            <a:ext cx="11961412" cy="5681207"/>
          </a:xfrm>
        </p:spPr>
        <p:txBody>
          <a:bodyPr>
            <a:normAutofit lnSpcReduction="10000"/>
          </a:bodyPr>
          <a:lstStyle/>
          <a:p>
            <a:pPr algn="just">
              <a:lnSpc>
                <a:spcPct val="115000"/>
              </a:lnSpc>
              <a:spcAft>
                <a:spcPts val="1000"/>
              </a:spcAft>
            </a:pPr>
            <a:r>
              <a:rPr lang="sk-SK" sz="23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Syn Boží prišiel z neba na zem a stal sa človekom pri Zvestovaní Panny Márie v Nazarete</a:t>
            </a:r>
            <a:r>
              <a:rPr lang="sk-SK" sz="23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sk-SK" sz="23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Túto </a:t>
            </a:r>
            <a:r>
              <a:rPr lang="sk-SK" sz="23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veľkú udalosť príchodu Syna Božieho na svet nazývame </a:t>
            </a:r>
            <a:r>
              <a:rPr lang="sk-SK" sz="23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VTELENIE.</a:t>
            </a:r>
            <a:endParaRPr lang="sk-SK" sz="23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sk-SK" sz="23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Vtelenie je nerozlučné spojenie božstva a človečenstva Kristovho. </a:t>
            </a:r>
            <a:r>
              <a:rPr lang="sk-SK" sz="23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Jeho človečenstvo, t. j. telo a duša, ktoré Duch Svätý utvoril pod srdcom Panny Márie, Syn Boží si zobral za svoje a raz navždy sa s ním zjednotil. Jeho božstvo, telo a duša tvoria jedinú bytosť Kristovu. Je to veľké tajomstvo našej viery, ktoré nikdy nepochopíme</a:t>
            </a:r>
            <a:r>
              <a:rPr lang="sk-SK" sz="23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Je </a:t>
            </a:r>
            <a:r>
              <a:rPr lang="sk-SK" sz="23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dôkazom nekonečnej lásky Boha k človekovi.</a:t>
            </a:r>
            <a:endParaRPr lang="sk-SK" sz="23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sk-SK" sz="23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Vtelením sa Boží Syn navždy sprítomnil medzi nami. </a:t>
            </a:r>
            <a:r>
              <a:rPr lang="sk-SK" sz="23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Bol </a:t>
            </a:r>
            <a:r>
              <a:rPr lang="sk-SK" sz="23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od večnosti Božím Synom a stal sa aj synom človeka. Začal byť naším ľudským bratom. V uzneseniach Druhého vatikánskeho koncilu čítame: </a:t>
            </a:r>
            <a:r>
              <a:rPr lang="sk-SK" sz="23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„Lebo svojím vtelením sa Syn Boží určitým spôsobom spojil s každým človekom. Pracoval ľudskými rukami, uvažova1 ľudskou mysľou, rozhodoval ľudskou vôľou, miloval ľudským srdcom. Narodiac sa z Panny Márie naozaj sa sta1 jedným z nás, vo všetkom nám podobný, ale bez hriechu.“ </a:t>
            </a:r>
            <a:r>
              <a:rPr lang="sk-SK" sz="23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(RaN, 22)</a:t>
            </a:r>
            <a:endParaRPr lang="sk-SK" sz="23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endParaRPr lang="sk-SK" sz="2300" dirty="0">
              <a:solidFill>
                <a:srgbClr val="0070C0"/>
              </a:solidFill>
            </a:endParaRPr>
          </a:p>
        </p:txBody>
      </p:sp>
    </p:spTree>
    <p:extLst>
      <p:ext uri="{BB962C8B-B14F-4D97-AF65-F5344CB8AC3E}">
        <p14:creationId xmlns:p14="http://schemas.microsoft.com/office/powerpoint/2010/main" val="3507344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123" y="0"/>
            <a:ext cx="12048877" cy="1025718"/>
          </a:xfrm>
        </p:spPr>
        <p:txBody>
          <a:bodyPr/>
          <a:lstStyle/>
          <a:p>
            <a:r>
              <a:rPr lang="sk-SK" b="1" dirty="0" smtClean="0">
                <a:solidFill>
                  <a:srgbClr val="0070C0"/>
                </a:solidFill>
                <a:latin typeface="Calibri" panose="020F0502020204030204" pitchFamily="34" charset="0"/>
                <a:cs typeface="Calibri" panose="020F0502020204030204" pitchFamily="34" charset="0"/>
              </a:rPr>
              <a:t>					</a:t>
            </a:r>
            <a:r>
              <a:rPr lang="sk-SK" sz="4400" b="1" dirty="0" smtClean="0">
                <a:solidFill>
                  <a:srgbClr val="0070C0"/>
                </a:solidFill>
                <a:latin typeface="Cambria Math" panose="02040503050406030204" pitchFamily="18" charset="0"/>
                <a:ea typeface="Cambria Math" panose="02040503050406030204" pitchFamily="18" charset="0"/>
                <a:cs typeface="Calibri" panose="020F0502020204030204" pitchFamily="34" charset="0"/>
              </a:rPr>
              <a:t>ÚVOD</a:t>
            </a:r>
            <a:endParaRPr lang="sk-SK" sz="4400" dirty="0">
              <a:latin typeface="Cambria Math" panose="02040503050406030204" pitchFamily="18" charset="0"/>
              <a:ea typeface="Cambria Math" panose="02040503050406030204" pitchFamily="18" charset="0"/>
            </a:endParaRPr>
          </a:p>
        </p:txBody>
      </p:sp>
      <p:sp>
        <p:nvSpPr>
          <p:cNvPr id="3" name="Zástupný objekt pre obsah 2"/>
          <p:cNvSpPr>
            <a:spLocks noGrp="1"/>
          </p:cNvSpPr>
          <p:nvPr>
            <p:ph idx="1"/>
          </p:nvPr>
        </p:nvSpPr>
        <p:spPr>
          <a:xfrm>
            <a:off x="143123" y="1224501"/>
            <a:ext cx="12048877" cy="5573864"/>
          </a:xfrm>
        </p:spPr>
        <p:txBody>
          <a:bodyPr>
            <a:normAutofit/>
          </a:bodyPr>
          <a:lstStyle/>
          <a:p>
            <a:r>
              <a:rPr lang="sk-SK" sz="3200" dirty="0">
                <a:solidFill>
                  <a:srgbClr val="002060"/>
                </a:solidFill>
                <a:latin typeface="Cambria" panose="02040503050406030204" pitchFamily="18" charset="0"/>
                <a:ea typeface="Cambria" panose="02040503050406030204" pitchFamily="18" charset="0"/>
              </a:rPr>
              <a:t>Kresťania majú nielen veriť v jedného Boha a že je Stvoriteľom neba a zeme i všetkého, ale majú tiež veriť, že Boh je Otec a Ježiš Kristus je pravý Boží Syn.</a:t>
            </a:r>
          </a:p>
          <a:p>
            <a:endParaRPr lang="sk-SK" sz="3200" b="1" dirty="0">
              <a:solidFill>
                <a:srgbClr val="0070C0"/>
              </a:solidFill>
              <a:latin typeface="Cambria" panose="02040503050406030204" pitchFamily="18" charset="0"/>
              <a:ea typeface="Cambria" panose="02040503050406030204" pitchFamily="18" charset="0"/>
            </a:endParaRPr>
          </a:p>
          <a:p>
            <a:pPr marL="0" indent="0">
              <a:buNone/>
            </a:pPr>
            <a:r>
              <a:rPr lang="sk-SK" sz="3200" i="1" dirty="0">
                <a:solidFill>
                  <a:srgbClr val="0070C0"/>
                </a:solidFill>
                <a:latin typeface="Cambria Math" panose="02040503050406030204" pitchFamily="18" charset="0"/>
                <a:ea typeface="Cambria Math" panose="02040503050406030204" pitchFamily="18" charset="0"/>
              </a:rPr>
              <a:t>„Veď sme nesledovali vymyslené bájky, keď sme vás oboznámili s mocou a príchodom nášho Pána Ježiša Krista, ale sami sme boli očitými svedkami jeho veleby. On dostal od Boha Otca česť a slávu, keď mu z velebnej slávy zaznel hlas: „Toto je môj Syn, môj milovaný, v ktorom mám zaľúbenie.“ A tento hlas sme my počuli; zaznel z neba, keď sme boli s ním na svätom vrchu.“ </a:t>
            </a:r>
            <a:r>
              <a:rPr lang="sk-SK" sz="3200" dirty="0">
                <a:solidFill>
                  <a:srgbClr val="0070C0"/>
                </a:solidFill>
                <a:latin typeface="Cambria Math" panose="02040503050406030204" pitchFamily="18" charset="0"/>
                <a:ea typeface="Cambria Math" panose="02040503050406030204" pitchFamily="18" charset="0"/>
              </a:rPr>
              <a:t>(2 Pt1, 16-18)</a:t>
            </a:r>
            <a:endParaRPr lang="sk-SK" sz="3200" b="1" dirty="0">
              <a:solidFill>
                <a:srgbClr val="0070C0"/>
              </a:solidFill>
              <a:latin typeface="Cambria Math" panose="02040503050406030204" pitchFamily="18" charset="0"/>
              <a:ea typeface="Cambria Math" panose="02040503050406030204" pitchFamily="18" charset="0"/>
            </a:endParaRPr>
          </a:p>
          <a:p>
            <a:endParaRPr lang="sk-SK" sz="3200" dirty="0"/>
          </a:p>
        </p:txBody>
      </p:sp>
    </p:spTree>
    <p:extLst>
      <p:ext uri="{BB962C8B-B14F-4D97-AF65-F5344CB8AC3E}">
        <p14:creationId xmlns:p14="http://schemas.microsoft.com/office/powerpoint/2010/main" val="2273425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783" y="0"/>
            <a:ext cx="11993217" cy="993913"/>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C) JEŽIŠOV POZEMSKÝ ŽIVOT</a:t>
            </a:r>
            <a:r>
              <a:rPr lang="sk-SK" sz="3200"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r>
            <a:br>
              <a:rPr lang="sk-SK" sz="3200"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254442" y="1224501"/>
            <a:ext cx="11937558" cy="5633499"/>
          </a:xfrm>
        </p:spPr>
        <p:txBody>
          <a:bodyPr>
            <a:noAutofit/>
          </a:bodyPr>
          <a:lstStyle/>
          <a:p>
            <a:pPr algn="just">
              <a:lnSpc>
                <a:spcPct val="115000"/>
              </a:lnSpc>
              <a:spcAft>
                <a:spcPts val="1000"/>
              </a:spcAft>
            </a:pPr>
            <a:r>
              <a:rPr lang="sk-SK" sz="2000" b="1" dirty="0">
                <a:solidFill>
                  <a:srgbClr val="FF0000"/>
                </a:solidFill>
                <a:latin typeface="Cambria Math" panose="02040503050406030204" pitchFamily="18" charset="0"/>
                <a:ea typeface="Cambria Math" panose="02040503050406030204" pitchFamily="18" charset="0"/>
                <a:cs typeface="Times New Roman" panose="02020603050405020304" pitchFamily="18" charset="0"/>
              </a:rPr>
              <a:t>Pán Ježiš sa narodil v Betleheme za čias rímskeho cisára Augusta. </a:t>
            </a:r>
            <a:r>
              <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Jeho narodenie je najradostnejšia udalosť v dejinách. </a:t>
            </a:r>
            <a:r>
              <a:rPr lang="sk-SK" sz="2000" dirty="0"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Od jeho narodenia </a:t>
            </a:r>
            <a:r>
              <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počítame náš letopočet. Kristovo narodenie znamená začiatok novej epochy ľudstva. Vtedy prišla na svet Božia láska.</a:t>
            </a:r>
          </a:p>
          <a:p>
            <a:pPr algn="just">
              <a:lnSpc>
                <a:spcPct val="115000"/>
              </a:lnSpc>
              <a:spcAft>
                <a:spcPts val="1000"/>
              </a:spcAft>
            </a:pPr>
            <a:r>
              <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Ježišov pozemský život členíme na </a:t>
            </a:r>
            <a:r>
              <a:rPr lang="sk-SK" sz="2000" b="1" dirty="0">
                <a:solidFill>
                  <a:srgbClr val="FF0000"/>
                </a:solidFill>
                <a:latin typeface="Cambria Math" panose="02040503050406030204" pitchFamily="18" charset="0"/>
                <a:ea typeface="Cambria Math" panose="02040503050406030204" pitchFamily="18" charset="0"/>
                <a:cs typeface="Times New Roman" panose="02020603050405020304" pitchFamily="18" charset="0"/>
              </a:rPr>
              <a:t>skrytý život a verejné účinkovanie. </a:t>
            </a:r>
            <a:endParaRPr lang="sk-SK" sz="2000" b="1" dirty="0" smtClean="0">
              <a:solidFill>
                <a:srgbClr val="FF0000"/>
              </a:solidFill>
              <a:latin typeface="Cambria Math" panose="02040503050406030204" pitchFamily="18" charset="0"/>
              <a:ea typeface="Cambria Math" panose="02040503050406030204" pitchFamily="18" charset="0"/>
              <a:cs typeface="Times New Roman" panose="02020603050405020304" pitchFamily="18" charset="0"/>
            </a:endParaRPr>
          </a:p>
          <a:p>
            <a:pPr algn="just">
              <a:lnSpc>
                <a:spcPct val="115000"/>
              </a:lnSpc>
              <a:spcAft>
                <a:spcPts val="1000"/>
              </a:spcAft>
            </a:pPr>
            <a:r>
              <a:rPr lang="sk-SK" sz="2000" dirty="0"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Pán </a:t>
            </a:r>
            <a:r>
              <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Ježiš svoje </a:t>
            </a:r>
            <a:r>
              <a:rPr lang="sk-SK" sz="2000" b="1" dirty="0">
                <a:solidFill>
                  <a:srgbClr val="FF0000"/>
                </a:solidFill>
                <a:latin typeface="Cambria Math" panose="02040503050406030204" pitchFamily="18" charset="0"/>
                <a:ea typeface="Cambria Math" panose="02040503050406030204" pitchFamily="18" charset="0"/>
                <a:cs typeface="Times New Roman" panose="02020603050405020304" pitchFamily="18" charset="0"/>
              </a:rPr>
              <a:t>detstvo prežíval v nazaretskej rodine. </a:t>
            </a:r>
            <a:endParaRPr lang="sk-SK" sz="2000" b="1" dirty="0" smtClean="0">
              <a:solidFill>
                <a:srgbClr val="FF0000"/>
              </a:solidFill>
              <a:latin typeface="Cambria Math" panose="02040503050406030204" pitchFamily="18" charset="0"/>
              <a:ea typeface="Cambria Math" panose="02040503050406030204" pitchFamily="18" charset="0"/>
              <a:cs typeface="Times New Roman" panose="02020603050405020304" pitchFamily="18" charset="0"/>
            </a:endParaRPr>
          </a:p>
          <a:p>
            <a:pPr algn="just">
              <a:lnSpc>
                <a:spcPct val="115000"/>
              </a:lnSpc>
              <a:spcAft>
                <a:spcPts val="1000"/>
              </a:spcAft>
            </a:pPr>
            <a:r>
              <a:rPr lang="sk-SK" sz="2000" dirty="0"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Pred </a:t>
            </a:r>
            <a:r>
              <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svojím verejným vystúpením sa </a:t>
            </a:r>
            <a:r>
              <a:rPr lang="sk-SK" sz="2000" b="1" dirty="0" smtClean="0">
                <a:solidFill>
                  <a:srgbClr val="FF0000"/>
                </a:solidFill>
                <a:latin typeface="Cambria Math" panose="02040503050406030204" pitchFamily="18" charset="0"/>
                <a:ea typeface="Cambria Math" panose="02040503050406030204" pitchFamily="18" charset="0"/>
                <a:cs typeface="Times New Roman" panose="02020603050405020304" pitchFamily="18" charset="0"/>
              </a:rPr>
              <a:t>Pán </a:t>
            </a:r>
            <a:r>
              <a:rPr lang="sk-SK" sz="2000" b="1" dirty="0">
                <a:solidFill>
                  <a:srgbClr val="FF0000"/>
                </a:solidFill>
                <a:latin typeface="Cambria Math" panose="02040503050406030204" pitchFamily="18" charset="0"/>
                <a:ea typeface="Cambria Math" panose="02040503050406030204" pitchFamily="18" charset="0"/>
                <a:cs typeface="Times New Roman" panose="02020603050405020304" pitchFamily="18" charset="0"/>
              </a:rPr>
              <a:t>Ježiš dal pokrstiť Jánovi Krstiteľovi. </a:t>
            </a:r>
          </a:p>
          <a:p>
            <a:pPr algn="just">
              <a:lnSpc>
                <a:spcPct val="115000"/>
              </a:lnSpc>
              <a:spcAft>
                <a:spcPts val="1000"/>
              </a:spcAft>
            </a:pPr>
            <a:r>
              <a:rPr lang="sk-SK" sz="2000" b="1" dirty="0" smtClean="0">
                <a:solidFill>
                  <a:srgbClr val="FF0000"/>
                </a:solidFill>
                <a:latin typeface="Cambria Math" panose="02040503050406030204" pitchFamily="18" charset="0"/>
                <a:ea typeface="Cambria Math" panose="02040503050406030204" pitchFamily="18" charset="0"/>
                <a:cs typeface="Times New Roman" panose="02020603050405020304" pitchFamily="18" charset="0"/>
              </a:rPr>
              <a:t>Vyvolil si dvanástich apoštolov: </a:t>
            </a:r>
            <a:r>
              <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Petra, Ondreja, Jakuba, Jána, Filipa, Bartolomeja, Tomáša, Matúša, Jakuba, Júdu Tadeáša, Šimona a Judáša Iškariotského, ktorý ho zradil. </a:t>
            </a:r>
            <a:r>
              <a:rPr lang="sk-SK" sz="2000" dirty="0"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Apoštoli </a:t>
            </a:r>
            <a:r>
              <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boli svedkami všetkého, čo </a:t>
            </a:r>
            <a:r>
              <a:rPr lang="sk-SK" sz="2000" dirty="0"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Ježiš učil </a:t>
            </a:r>
            <a:r>
              <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a robil.</a:t>
            </a:r>
          </a:p>
          <a:p>
            <a:pPr algn="just">
              <a:lnSpc>
                <a:spcPct val="115000"/>
              </a:lnSpc>
              <a:spcAft>
                <a:spcPts val="1000"/>
              </a:spcAft>
            </a:pPr>
            <a:r>
              <a:rPr lang="sk-SK" sz="2000" b="1" dirty="0">
                <a:solidFill>
                  <a:srgbClr val="FF0000"/>
                </a:solidFill>
                <a:latin typeface="Cambria Math" panose="02040503050406030204" pitchFamily="18" charset="0"/>
                <a:ea typeface="Cambria Math" panose="02040503050406030204" pitchFamily="18" charset="0"/>
                <a:cs typeface="Times New Roman" panose="02020603050405020304" pitchFamily="18" charset="0"/>
              </a:rPr>
              <a:t>Svoj život na zemi Pán Ježiš </a:t>
            </a:r>
            <a:r>
              <a:rPr lang="sk-SK" sz="2000" b="1" dirty="0" smtClean="0">
                <a:solidFill>
                  <a:srgbClr val="FF0000"/>
                </a:solidFill>
                <a:latin typeface="Cambria Math" panose="02040503050406030204" pitchFamily="18" charset="0"/>
                <a:ea typeface="Cambria Math" panose="02040503050406030204" pitchFamily="18" charset="0"/>
                <a:cs typeface="Times New Roman" panose="02020603050405020304" pitchFamily="18" charset="0"/>
              </a:rPr>
              <a:t>zavŕšil uskutočnením diela vykúpenia </a:t>
            </a:r>
            <a:r>
              <a:rPr lang="sk-SK" sz="2000" dirty="0"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 </a:t>
            </a:r>
            <a:r>
              <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zomrel za nás na kríži a vsta1 </a:t>
            </a:r>
            <a:r>
              <a:rPr lang="sk-SK" sz="2000" dirty="0"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zmŕtvych. Na 40. deň po zmŕtvychvstaní vystúpil do neba. </a:t>
            </a:r>
            <a:endParaRPr lang="sk-SK" sz="2000" dirty="0">
              <a:solidFill>
                <a:srgbClr val="0070C0"/>
              </a:solidFill>
              <a:latin typeface="Cambria Math" panose="02040503050406030204" pitchFamily="18" charset="0"/>
              <a:ea typeface="Cambria Math" panose="02040503050406030204" pitchFamily="18" charset="0"/>
              <a:cs typeface="Times New Roman" panose="02020603050405020304" pitchFamily="18" charset="0"/>
            </a:endParaRPr>
          </a:p>
          <a:p>
            <a:endParaRPr lang="sk-SK" sz="22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14850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9269" y="71561"/>
            <a:ext cx="12072731" cy="1181431"/>
          </a:xfrm>
        </p:spPr>
        <p:txBody>
          <a:bodyPr>
            <a:normAutofit fontScale="90000"/>
          </a:bodyPr>
          <a:lstStyle/>
          <a:p>
            <a:pPr algn="ctr">
              <a:lnSpc>
                <a:spcPct val="115000"/>
              </a:lnSpc>
              <a:spcAft>
                <a:spcPts val="1000"/>
              </a:spcAft>
            </a:pPr>
            <a:r>
              <a:rPr lang="sk-SK" sz="4900" b="1" dirty="0"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a:t>D) JEŽIŠ JE HISTORICKÁ OSOBA</a:t>
            </a:r>
            <a:r>
              <a:rPr lang="sk-SK" sz="3200" dirty="0">
                <a:latin typeface="Calibri" panose="020F0502020204030204" pitchFamily="34" charset="0"/>
                <a:ea typeface="Calibri" panose="020F0502020204030204" pitchFamily="34" charset="0"/>
                <a:cs typeface="Times New Roman" panose="02020603050405020304" pitchFamily="18" charset="0"/>
              </a:rPr>
              <a:t/>
            </a:r>
            <a:br>
              <a:rPr lang="sk-SK" sz="3200" dirty="0">
                <a:latin typeface="Calibri" panose="020F0502020204030204" pitchFamily="34" charset="0"/>
                <a:ea typeface="Calibri" panose="020F0502020204030204" pitchFamily="34" charset="0"/>
                <a:cs typeface="Times New Roman" panose="02020603050405020304" pitchFamily="18" charset="0"/>
              </a:rPr>
            </a:br>
            <a:endParaRPr lang="sk-SK" dirty="0"/>
          </a:p>
        </p:txBody>
      </p:sp>
      <p:sp>
        <p:nvSpPr>
          <p:cNvPr id="3" name="Zástupný objekt pre obsah 2"/>
          <p:cNvSpPr>
            <a:spLocks noGrp="1"/>
          </p:cNvSpPr>
          <p:nvPr>
            <p:ph idx="1"/>
          </p:nvPr>
        </p:nvSpPr>
        <p:spPr>
          <a:xfrm>
            <a:off x="119269" y="1252992"/>
            <a:ext cx="11998519" cy="5605008"/>
          </a:xfrm>
        </p:spPr>
        <p:txBody>
          <a:bodyPr>
            <a:normAutofit/>
          </a:bodyPr>
          <a:lstStyle/>
          <a:p>
            <a:pPr algn="just">
              <a:lnSpc>
                <a:spcPct val="115000"/>
              </a:lnSpc>
              <a:spcAft>
                <a:spcPts val="1000"/>
              </a:spcAft>
            </a:pP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SVEDČIA O TOM: </a:t>
            </a:r>
          </a:p>
          <a:p>
            <a:pPr algn="just">
              <a:lnSpc>
                <a:spcPct val="115000"/>
              </a:lnSpc>
              <a:spcAft>
                <a:spcPts val="1000"/>
              </a:spcAft>
            </a:pP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1. Evanjelium podľa 4. evanjelistov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Matúša, Marka, Lukáša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a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Jána. Evanjeliá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sú hlavným svedectvom o živote a učení vteleného Slova, nášho Spasiteľa</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(porov. DV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(Dei Verbum)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BS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(Božie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Slovo,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17</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t>
            </a:r>
          </a:p>
          <a:p>
            <a:pPr algn="just">
              <a:lnSpc>
                <a:spcPct val="115000"/>
              </a:lnSpc>
              <a:spcAft>
                <a:spcPts val="1000"/>
              </a:spcAft>
            </a:pP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2. Kresťanské spisy z druhej polovice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prvého storočia alebo </a:t>
            </a: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začiatku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druhého </a:t>
            </a: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storočia: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Skutky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apoštolov a Listy apoštolov: Pavla, Jána, Petra, Jakuba a Júdu.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Spisy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apoštolských otcov: Polykarpa, Ignáca, Klementa a spis Didaché.</a:t>
            </a:r>
          </a:p>
          <a:p>
            <a:pPr algn="just">
              <a:lnSpc>
                <a:spcPct val="115000"/>
              </a:lnSpc>
              <a:spcAft>
                <a:spcPts val="1000"/>
              </a:spcAft>
            </a:pP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Presvedčivým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svedectvom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o tom, že Kristus skutočne žil,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sú pre nás aj mučenici</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Už v prvom storočí tisíce kresťanov položilo život za vieru v Ježiša Krista.</a:t>
            </a:r>
          </a:p>
          <a:p>
            <a:endParaRPr lang="sk-SK" dirty="0"/>
          </a:p>
        </p:txBody>
      </p:sp>
    </p:spTree>
    <p:extLst>
      <p:ext uri="{BB962C8B-B14F-4D97-AF65-F5344CB8AC3E}">
        <p14:creationId xmlns:p14="http://schemas.microsoft.com/office/powerpoint/2010/main" val="5704941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1075" y="0"/>
            <a:ext cx="12040925" cy="993913"/>
          </a:xfrm>
        </p:spPr>
        <p:txBody>
          <a:bodyPr/>
          <a:lstStyle/>
          <a:p>
            <a:r>
              <a:rPr lang="sk-SK" b="1" dirty="0" smtClean="0">
                <a:solidFill>
                  <a:srgbClr val="0070C0"/>
                </a:solidFill>
              </a:rPr>
              <a:t>Nekresťanské spisy o historicite Ježiša Krista</a:t>
            </a:r>
            <a:endParaRPr lang="sk-SK" b="1" dirty="0">
              <a:solidFill>
                <a:srgbClr val="0070C0"/>
              </a:solidFill>
            </a:endParaRPr>
          </a:p>
        </p:txBody>
      </p:sp>
      <p:sp>
        <p:nvSpPr>
          <p:cNvPr id="3" name="Zástupný objekt pre obsah 2"/>
          <p:cNvSpPr>
            <a:spLocks noGrp="1"/>
          </p:cNvSpPr>
          <p:nvPr>
            <p:ph idx="1"/>
          </p:nvPr>
        </p:nvSpPr>
        <p:spPr>
          <a:xfrm>
            <a:off x="151075" y="1240403"/>
            <a:ext cx="12040925" cy="5617597"/>
          </a:xfrm>
        </p:spPr>
        <p:txBody>
          <a:bodyPr/>
          <a:lstStyle/>
          <a:p>
            <a:pPr lvl="0" algn="just">
              <a:lnSpc>
                <a:spcPct val="115000"/>
              </a:lnSpc>
              <a:spcAft>
                <a:spcPts val="1000"/>
              </a:spcAft>
              <a:buClr>
                <a:srgbClr val="A53010"/>
              </a:buClr>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3. Mimokresťanské spisy o Ježišovi Kristovi ako historickej osobe:</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a:t>
            </a:r>
          </a:p>
          <a:p>
            <a:pPr lvl="3" algn="just">
              <a:lnSpc>
                <a:spcPct val="115000"/>
              </a:lnSpc>
              <a:spcAft>
                <a:spcPts val="1000"/>
              </a:spcAft>
              <a:buClr>
                <a:srgbClr val="A53010"/>
              </a:buClr>
            </a:pP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spisy Jozefa Flavia – židovského historika, židovský Talmud - výklad Svätého písma Starého zákona. </a:t>
            </a:r>
          </a:p>
          <a:p>
            <a:pPr lvl="3" algn="just">
              <a:lnSpc>
                <a:spcPct val="115000"/>
              </a:lnSpc>
              <a:spcAft>
                <a:spcPts val="1000"/>
              </a:spcAft>
              <a:buClr>
                <a:srgbClr val="A53010"/>
              </a:buClr>
            </a:pP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Spisy rímskych historikov Plínia Mladšieho, Tacita, Svetónia. </a:t>
            </a:r>
          </a:p>
          <a:p>
            <a:pPr lvl="0" algn="just">
              <a:lnSpc>
                <a:spcPct val="115000"/>
              </a:lnSpc>
              <a:spcAft>
                <a:spcPts val="1000"/>
              </a:spcAft>
              <a:buClr>
                <a:srgbClr val="A53010"/>
              </a:buClr>
            </a:pP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Židovsky dejepisec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Jozef Flavius vo svojej knihe Židovské starožitnosti píše</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sz="2400"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 V tom čase žil Ježiš, človek múdry, ak ho vôbec možno nazvať človekom. Bol totiž divotvorcom a učiteľom ľudí, ktorí s láskou prijímajú pravdu. Strhol za sebou množstvo Židov a Grékov. Naši poprední ľudia ho obžalovali u Piláta, ktorý ho dal ukrižovať. Ale tí, čo ho od počiatku milovali, zostali mu verní. Na tretí deň sa im ukázal živý, ako to zvestovali Boží proroci, ktorí predpovedali o ňom, aj tisíce iných zázračných vecí.“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(Židovské starožitnosti, XVIII, 3, 3)</a:t>
            </a:r>
          </a:p>
          <a:p>
            <a:endParaRPr lang="sk-SK" dirty="0"/>
          </a:p>
        </p:txBody>
      </p:sp>
    </p:spTree>
    <p:extLst>
      <p:ext uri="{BB962C8B-B14F-4D97-AF65-F5344CB8AC3E}">
        <p14:creationId xmlns:p14="http://schemas.microsoft.com/office/powerpoint/2010/main" val="10003298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442" y="0"/>
            <a:ext cx="11937557" cy="914400"/>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E) JEŽIŠ KRISTUS JE SYN BOŽÍ</a:t>
            </a:r>
            <a:r>
              <a:rPr lang="sk-SK" sz="32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
            </a:r>
            <a:br>
              <a:rPr lang="sk-SK" sz="32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254441" y="1240403"/>
            <a:ext cx="11937557" cy="5617597"/>
          </a:xfrm>
        </p:spPr>
        <p:txBody>
          <a:bodyPr>
            <a:normAutofit/>
          </a:bodyPr>
          <a:lstStyle/>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Kto je vlastne Ježiš Kristus? </a:t>
            </a:r>
            <a:r>
              <a:rPr lang="sk-SK" sz="24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Odpoveď na túto otázku je v našom živote rozhodujúca. Je základným kameňom našej viery a celého kresťanského náboženstva</a:t>
            </a:r>
            <a:r>
              <a:rPr lang="sk-SK" sz="2400"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a:t>
            </a:r>
          </a:p>
          <a:p>
            <a:pPr algn="just">
              <a:lnSpc>
                <a:spcPct val="115000"/>
              </a:lnSpc>
              <a:spcAft>
                <a:spcPts val="1000"/>
              </a:spcAft>
            </a:pP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Ježiš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Kristus je Bohočlovek, to znamená, že je opravdivým Bohom </a:t>
            </a: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aj opravdivým človekom</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sz="2400"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Ježiš </a:t>
            </a:r>
            <a:r>
              <a:rPr lang="sk-SK" sz="24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Kristus je druhá Božská osoba, Boží Syn, ktorý sa stal človekom, aby nás vykúpil.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Potvrdzujú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to všetky udalosti jeho života. </a:t>
            </a:r>
            <a:r>
              <a:rPr lang="sk-SK" sz="2400"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Pán </a:t>
            </a:r>
            <a:r>
              <a:rPr lang="sk-SK" sz="24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Ježiš je ale viac než človek. je opravdivý Boh, rovný Otcovi a Duchu Svätému</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a:t>
            </a:r>
            <a:endPar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Vyznanie apoštola Petra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Pán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Ježiš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sa opýtal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apoštolov: </a:t>
            </a:r>
            <a:r>
              <a:rPr lang="sk-SK" sz="24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„Za koho pokladajú ľudia Syna človeka?“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Oni vraveli: </a:t>
            </a:r>
            <a:r>
              <a:rPr lang="sk-SK" sz="24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„Jedni za Jána Krstiteľa, iní za Eliáša a iní za Jeremiáša alebo za jedného z prorokov.“ „A za koho ma pokladáte vy“,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opýtal sa ich.  Odpovedal Šimon Peter: </a:t>
            </a:r>
            <a:r>
              <a:rPr lang="sk-SK" sz="24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„Ty si Mesiáš, Syn živého Boha.“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(Mt 16,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13-16)</a:t>
            </a:r>
            <a:endParaRPr lang="sk-SK" sz="24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60864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2637" y="0"/>
            <a:ext cx="11969363" cy="978010"/>
          </a:xfrm>
        </p:spPr>
        <p:txBody>
          <a:bodyPr/>
          <a:lstStyle/>
          <a:p>
            <a:endParaRPr lang="sk-SK" dirty="0"/>
          </a:p>
        </p:txBody>
      </p:sp>
      <p:sp>
        <p:nvSpPr>
          <p:cNvPr id="3" name="Zástupný objekt pre obsah 2"/>
          <p:cNvSpPr>
            <a:spLocks noGrp="1"/>
          </p:cNvSpPr>
          <p:nvPr>
            <p:ph idx="1"/>
          </p:nvPr>
        </p:nvSpPr>
        <p:spPr>
          <a:xfrm>
            <a:off x="143123" y="1216550"/>
            <a:ext cx="12048877" cy="5641450"/>
          </a:xfrm>
        </p:spPr>
        <p:txBody>
          <a:bodyPr>
            <a:noAutofit/>
          </a:bodyPr>
          <a:lstStyle/>
          <a:p>
            <a:pPr algn="just">
              <a:lnSpc>
                <a:spcPct val="115000"/>
              </a:lnSpc>
              <a:spcAft>
                <a:spcPts val="1000"/>
              </a:spcAft>
            </a:pP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O tom, že Pán Ježiš je Boží Syn, </a:t>
            </a:r>
            <a:r>
              <a:rPr lang="sk-SK" sz="23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vydal svedectvo nebeský Otec. </a:t>
            </a:r>
            <a:r>
              <a:rPr lang="sk-SK" sz="2300"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D</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vakrát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výslovne potvrdil, že Ježiš je Boží </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Syn: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pri krste Pána Ježiša a pri premenení na vrchu Tábor. Nebeský Otec vtedy o Kristovi vyhlásil</a:t>
            </a:r>
            <a:r>
              <a:rPr lang="sk-SK" sz="23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sz="2300"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„Toto je môj milovaný Syn, v ktorom mám zaľúbenie; počúvajte ho.“</a:t>
            </a:r>
            <a:r>
              <a:rPr lang="sk-SK" sz="23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(Mt 17, 5)</a:t>
            </a:r>
          </a:p>
          <a:p>
            <a:pPr algn="just">
              <a:lnSpc>
                <a:spcPct val="115000"/>
              </a:lnSpc>
              <a:spcAft>
                <a:spcPts val="1000"/>
              </a:spcAft>
            </a:pP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Pán Ježiš aj sám dokázal, že nie je obyčajný človek, ale Boží Syn.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Potvrdzuje to celý jeho život, jeho učenie a skutky lásky. Mnohokrát to sám výslovne vyhlásil: </a:t>
            </a:r>
            <a:r>
              <a:rPr lang="sk-SK" sz="23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„Ja a Otec sme jedno.“</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(Jn 10, 30) </a:t>
            </a:r>
            <a:r>
              <a:rPr lang="sk-SK" sz="23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„Kto vidí mňa, vidí Otca.“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(Jn 14, 9) Vo svojich kázňach a modlitbách často nazýval Boha svojím Otcom. </a:t>
            </a:r>
            <a:r>
              <a:rPr lang="sk-SK" sz="23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„Otče, nadišla hodina: Osláv svojho Syna, aby Syn oslávil teba.“</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(Jn 17, 1)</a:t>
            </a:r>
          </a:p>
          <a:p>
            <a:pPr algn="just">
              <a:lnSpc>
                <a:spcPct val="115000"/>
              </a:lnSpc>
              <a:spcAft>
                <a:spcPts val="1000"/>
              </a:spcAft>
            </a:pPr>
            <a:r>
              <a:rPr lang="sk-SK" sz="23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Presvedčivými dôkazmi toho, že Kristus je Boží Syn, sú najmä jeho zázraky</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Sám o nich </a:t>
            </a:r>
            <a:r>
              <a:rPr lang="sk-SK" sz="2300" dirty="0" err="1">
                <a:solidFill>
                  <a:srgbClr val="0070C0"/>
                </a:solidFill>
                <a:latin typeface="Cambria" panose="02040503050406030204" pitchFamily="18" charset="0"/>
                <a:ea typeface="Cambria" panose="02040503050406030204" pitchFamily="18" charset="0"/>
                <a:cs typeface="Times New Roman" panose="02020603050405020304" pitchFamily="18" charset="0"/>
              </a:rPr>
              <a:t>povedal</a:t>
            </a:r>
            <a:r>
              <a:rPr lang="sk-SK" sz="2300" dirty="0" err="1"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a:t>
            </a:r>
            <a:r>
              <a:rPr lang="sk-SK" sz="2300" i="1" dirty="0" err="1"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a:t>
            </a:r>
            <a:r>
              <a:rPr lang="sk-SK" sz="2300" i="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Keď</a:t>
            </a:r>
            <a:r>
              <a:rPr lang="sk-SK" sz="2300"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 už nechcete veriť mne, verte tým skutkom, aby ste poznali a vedeli, že vo mne je Otec a ja v Otcovi</a:t>
            </a:r>
            <a:r>
              <a:rPr lang="sk-SK" sz="23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rPr>
              <a:t>(Jn 10, 38) </a:t>
            </a:r>
            <a:r>
              <a:rPr lang="sk-SK" sz="23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Najväčším dôkazom, že Ježiš Kristus je Boží Syn, je jeho zmŕtvychvstanie.</a:t>
            </a:r>
            <a:endParaRPr lang="sk-SK" sz="2300" dirty="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endParaRPr lang="sk-SK" sz="24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55694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2637" y="0"/>
            <a:ext cx="11969363" cy="930303"/>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6. JEŽIŠ </a:t>
            </a:r>
            <a:r>
              <a:rPr lang="sk-SK"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KRISTUS - PRISĽÚBENÝ VYKUPITEĽ</a:t>
            </a:r>
            <a:r>
              <a:rPr lang="sk-SK" sz="3200" dirty="0">
                <a:latin typeface="Calibri" panose="020F0502020204030204" pitchFamily="34" charset="0"/>
                <a:ea typeface="Calibri" panose="020F0502020204030204" pitchFamily="34" charset="0"/>
                <a:cs typeface="Times New Roman" panose="02020603050405020304" pitchFamily="18" charset="0"/>
              </a:rPr>
              <a:t/>
            </a:r>
            <a:br>
              <a:rPr lang="sk-SK" sz="3200" dirty="0">
                <a:latin typeface="Calibri" panose="020F0502020204030204" pitchFamily="34" charset="0"/>
                <a:ea typeface="Calibri" panose="020F0502020204030204" pitchFamily="34" charset="0"/>
                <a:cs typeface="Times New Roman" panose="02020603050405020304" pitchFamily="18" charset="0"/>
              </a:rPr>
            </a:br>
            <a:endParaRPr lang="sk-SK" dirty="0"/>
          </a:p>
        </p:txBody>
      </p:sp>
      <p:sp>
        <p:nvSpPr>
          <p:cNvPr id="3" name="Zástupný objekt pre obsah 2"/>
          <p:cNvSpPr>
            <a:spLocks noGrp="1"/>
          </p:cNvSpPr>
          <p:nvPr>
            <p:ph idx="1"/>
          </p:nvPr>
        </p:nvSpPr>
        <p:spPr>
          <a:xfrm>
            <a:off x="222637" y="1232451"/>
            <a:ext cx="11969363" cy="5732891"/>
          </a:xfrm>
        </p:spPr>
        <p:txBody>
          <a:bodyPr>
            <a:noAutofit/>
          </a:bodyPr>
          <a:lstStyle/>
          <a:p>
            <a:pPr algn="just">
              <a:lnSpc>
                <a:spcPct val="115000"/>
              </a:lnSpc>
              <a:spcAft>
                <a:spcPts val="1000"/>
              </a:spcAft>
            </a:pP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Ježiš je očakávaný </a:t>
            </a: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Mesiáš: </a:t>
            </a: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Izraelský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národ cez dlhé stáročia žil v očakávaní príchodu Vykupiteľa. </a:t>
            </a:r>
            <a:endPar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Pán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Ježiš</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hneď na začiatku svojho verejného vystúpenia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vyhlásil, že on je očakávaný Mesiáš. </a:t>
            </a:r>
            <a:endPar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Pomazanie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Pána Ježiša Duchom Svätým za Mesiáša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sa uskutočnilo po jeho krste v Jordáne. </a:t>
            </a:r>
            <a:r>
              <a:rPr lang="sk-SK" sz="22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„Keď ho Ján pokrstil, videl otvorené, nebo a Ducha, ktorý ako holubica zostupoval na neho.“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(Mk 1, 10) Toto </a:t>
            </a: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pomazanie vyjadruje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aj meno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Kristus, po grécky Christos</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po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hebrejsky Mašiach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a znamená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pomazaný</a:t>
            </a:r>
            <a:r>
              <a:rPr lang="sk-SK" sz="22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Kristus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Mesiáš, bol pomazaný Duchom Svätým za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Kňaza, Proroka a Kráľa</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Tieto tri úrady mesiášskeho poslania Pán Ježiš napĺňal a uskutočňoval potom všetkým, čo robil: </a:t>
            </a:r>
            <a:endPar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Svätý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Peter apoštol o Ježišovi ako o jedinom Mesiášovi - Záchrancovi ľudí povedal: </a:t>
            </a:r>
            <a:r>
              <a:rPr lang="sk-SK" sz="22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„A v nikom inom niet spásy, lebo niet pod nebom iného mena daného ľudom, v ktorom by sme mali byť spasení.“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(Sk 4, 12)</a:t>
            </a:r>
          </a:p>
          <a:p>
            <a:endParaRPr lang="sk-SK" sz="23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30094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783" y="0"/>
            <a:ext cx="11993217" cy="1025718"/>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A) Kristus </a:t>
            </a:r>
            <a:r>
              <a:rPr lang="sk-SK"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 učiteľ lásky</a:t>
            </a:r>
            <a:r>
              <a:rPr lang="sk-SK" sz="32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
            </a:r>
            <a:br>
              <a:rPr lang="sk-SK" sz="32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198783" y="1208598"/>
            <a:ext cx="11993217" cy="5649402"/>
          </a:xfrm>
        </p:spPr>
        <p:txBody>
          <a:bodyPr>
            <a:normAutofit/>
          </a:bodyPr>
          <a:lstStyle/>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Po svojom krste v Jordáne začal Pán Ježiš chodiť po celej krajine a učil </a:t>
            </a: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ľudí.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Prišiel nás hlavne naučiť milovať Boha a všetkých ľudí.</a:t>
            </a:r>
          </a:p>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Kristus učil ľudí nielen kázňami, ale aj svojím príkladom</a:t>
            </a:r>
            <a:r>
              <a:rPr lang="sk-SK" sz="2400" dirty="0">
                <a:latin typeface="Cambria" panose="02040503050406030204" pitchFamily="18" charset="0"/>
                <a:ea typeface="Cambria" panose="02040503050406030204" pitchFamily="18" charset="0"/>
                <a:cs typeface="Times New Roman" panose="02020603050405020304" pitchFamily="18" charset="0"/>
              </a:rPr>
              <a:t>.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Svoju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lásku k nám vyhlásil za vzor dokonalej lásky medzi nami: </a:t>
            </a:r>
            <a:r>
              <a:rPr lang="sk-SK" sz="24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„Toto je moje prikázanie: Aby ste sa milovali navzájom, ako som ja miloval vás.“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(Jn 15, 12)</a:t>
            </a:r>
          </a:p>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Pán Ježiš poslucháčov svojej náuky o láske nazýva učeníkmi.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Rozoznávacím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znakom Ježišových učeníkov je vzájomná láska. </a:t>
            </a:r>
            <a:r>
              <a:rPr lang="sk-SK" sz="24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„Podľa toho spoznajú všetci, že ste moji učeníci, ak sa budete navzájom milovať.“</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(Jn 13, 35) Hlavnou podmienkou učeníctva je dávať Bohu vo všetkom prvé miesto a dôsledne ho nasledovať až po sebaobetovanie v službe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lásky. </a:t>
            </a:r>
            <a:r>
              <a:rPr lang="sk-SK" sz="2400" i="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„Tak </a:t>
            </a:r>
            <a:r>
              <a:rPr lang="sk-SK" sz="2400" i="1" dirty="0">
                <a:solidFill>
                  <a:srgbClr val="0070C0"/>
                </a:solidFill>
                <a:latin typeface="Cambria" panose="02040503050406030204" pitchFamily="18" charset="0"/>
                <a:ea typeface="Cambria" panose="02040503050406030204" pitchFamily="18" charset="0"/>
                <a:cs typeface="Times New Roman" panose="02020603050405020304" pitchFamily="18" charset="0"/>
              </a:rPr>
              <a:t>ani jeden z vás, ak sa nezriekne všetkého, čo má, nemôže byt mojím učeníkom</a:t>
            </a:r>
            <a:r>
              <a:rPr lang="sk-SK" sz="2400" i="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(Lk 14, 26-2 7, 33)</a:t>
            </a:r>
          </a:p>
          <a:p>
            <a:endParaRPr lang="sk-SK"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15286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783" y="55659"/>
            <a:ext cx="11993217" cy="882595"/>
          </a:xfrm>
        </p:spPr>
        <p:txBody>
          <a:bodyPr>
            <a:noAutofit/>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B) Kristus </a:t>
            </a:r>
            <a:r>
              <a:rPr lang="sk-SK"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ohlasuje Božie kráľovstvo</a:t>
            </a:r>
            <a:br>
              <a:rPr lang="sk-SK" b="1" dirty="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198783" y="1224501"/>
            <a:ext cx="11993217" cy="5633499"/>
          </a:xfrm>
        </p:spPr>
        <p:txBody>
          <a:bodyPr>
            <a:normAutofit/>
          </a:bodyPr>
          <a:lstStyle/>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Pán Ježiš celý svoj verejný život zasvätil najmä ohlasovaniu Božieho kráľovstva</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Božie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kráľovstvo - nebeské kráľovstvo - je nový svet lásky, v ktorom budú ľudia oslobodení z hriechu a jeho následkov a budú žiť v spoločenstve lásky s Bohom aj medzi sebou.</a:t>
            </a:r>
          </a:p>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O Božom kráľovstve Pán Ježiš učil ľudí najmä v podobenstvách. </a:t>
            </a:r>
            <a:endPar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Božie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kráľovstvo na zemi ešte nie je zavŕšené a </a:t>
            </a: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dokonalé.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Zavŕšenie a plnosť Božieho kráľovstva nastane až na konci sveta, keď Kristus dokončí Boží plán spásy. </a:t>
            </a:r>
            <a:endPar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5000"/>
              </a:lnSpc>
              <a:spcAft>
                <a:spcPts val="1000"/>
              </a:spcAft>
            </a:pP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Ohlásil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v nej nové zákony Božieho kráľovstva</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Je to akoby programové vyhlásenie Krista.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Najvzácnejším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odkazom Reči na vrchu sú blahoslavenstvá a modlitba Otče náš. V nich máme súhrn celého Kristovho učenia.</a:t>
            </a:r>
          </a:p>
          <a:p>
            <a:endParaRPr lang="sk-SK" sz="24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75618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734" y="0"/>
            <a:ext cx="11985265" cy="970059"/>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C) Božie </a:t>
            </a:r>
            <a:r>
              <a:rPr lang="sk-SK"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kráľovstvo - nový svet Božej lásky</a:t>
            </a:r>
            <a:r>
              <a:rPr lang="sk-SK" sz="32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
            </a:r>
            <a:br>
              <a:rPr lang="sk-SK" sz="32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206733" y="1176793"/>
            <a:ext cx="11985265" cy="5681207"/>
          </a:xfrm>
        </p:spPr>
        <p:txBody>
          <a:bodyPr>
            <a:normAutofit lnSpcReduction="10000"/>
          </a:bodyPr>
          <a:lstStyle/>
          <a:p>
            <a:pPr marL="0" indent="0" algn="just">
              <a:lnSpc>
                <a:spcPct val="115000"/>
              </a:lnSpc>
              <a:spcAft>
                <a:spcPts val="1000"/>
              </a:spcAft>
              <a:buNone/>
            </a:pP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Kristus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prišiel </a:t>
            </a: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celé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ľudstvo </a:t>
            </a: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oslobodiť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z otroctva zlého ducha a svet hriechu pretvoriť na svet lásky, v ktorom ľudia opäť môžu žiť v spoločenstve lásky s Bohom a navzájom medzi sebou.</a:t>
            </a:r>
          </a:p>
          <a:p>
            <a:pPr marL="0" indent="0" algn="just">
              <a:lnSpc>
                <a:spcPct val="115000"/>
              </a:lnSpc>
              <a:spcAft>
                <a:spcPts val="1000"/>
              </a:spcAft>
              <a:buNone/>
            </a:pP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Božie kráľovstvo je v prvom rade sám Kristus</a:t>
            </a: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Na ňom </a:t>
            </a: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sa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dokonale napĺňa nadvláda Božej lásky, pretože bol poslušný Otcovi až na smrť. </a:t>
            </a:r>
            <a:endPar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15000"/>
              </a:lnSpc>
              <a:spcAft>
                <a:spcPts val="1000"/>
              </a:spcAft>
              <a:buNone/>
            </a:pP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Pán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Ježiš prišiel </a:t>
            </a: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do Božieho kráľovstva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povoláva všetkých ľudí</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a:t>
            </a:r>
            <a:endPar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15000"/>
              </a:lnSpc>
              <a:spcAft>
                <a:spcPts val="1000"/>
              </a:spcAft>
              <a:buNone/>
            </a:pP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Nový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život, ktorý je ovocím Kristovej smrti a zmŕtvychvstania, nadobúdajú ľudia krstom. </a:t>
            </a: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Kristus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nás </a:t>
            </a: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v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krste pretvára na bratov a sestry, všetkých nás zjednocuje a utvára z nás jednu veľkú rodinu Božích detí. </a:t>
            </a: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t>
            </a:r>
          </a:p>
          <a:p>
            <a:pPr marL="0" indent="0" algn="just">
              <a:lnSpc>
                <a:spcPct val="115000"/>
              </a:lnSpc>
              <a:spcAft>
                <a:spcPts val="1000"/>
              </a:spcAft>
              <a:buNone/>
            </a:pPr>
            <a:r>
              <a:rPr lang="sk-SK" sz="2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Počiatkom </a:t>
            </a:r>
            <a:r>
              <a:rPr lang="sk-SK"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a obrazom novej rodiny ľudstva je Kristova Cirkev.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V nej Kristus zjednocuje vykúpených ľudí do jedného spoločenstva lásky</a:t>
            </a: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V uznesení koncilu o tom čítame: </a:t>
            </a:r>
            <a:r>
              <a:rPr lang="sk-SK" sz="2200"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„Cirkev sama je zárodkom a počiatkom tohto kra1ovstva na zemi. A zatiaľ čo sa pomaly vzmáha, túži po dokonalom kráľovstve a zo všetkých síl dúfa a veľmi túžobne si želá spojiť sa v .sláve so svojím Kráľom.“</a:t>
            </a:r>
            <a:r>
              <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rPr>
              <a:t> (LG, 5</a:t>
            </a:r>
            <a:r>
              <a:rPr lang="sk-SK" sz="22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a:t>
            </a:r>
            <a:endParaRPr lang="sk-SK" sz="2200" dirty="0">
              <a:solidFill>
                <a:srgbClr val="0070C0"/>
              </a:solidFill>
              <a:latin typeface="Cambria" panose="02040503050406030204" pitchFamily="18" charset="0"/>
              <a:ea typeface="Cambria" panose="02040503050406030204" pitchFamily="18" charset="0"/>
              <a:cs typeface="Times New Roman" panose="02020603050405020304" pitchFamily="18" charset="0"/>
            </a:endParaRPr>
          </a:p>
          <a:p>
            <a:endParaRPr lang="sk-SK" dirty="0"/>
          </a:p>
        </p:txBody>
      </p:sp>
    </p:spTree>
    <p:extLst>
      <p:ext uri="{BB962C8B-B14F-4D97-AF65-F5344CB8AC3E}">
        <p14:creationId xmlns:p14="http://schemas.microsoft.com/office/powerpoint/2010/main" val="3063530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685" y="0"/>
            <a:ext cx="11977315" cy="1041621"/>
          </a:xfrm>
        </p:spPr>
        <p:txBody>
          <a:bodyPr>
            <a:normAutofit fontScale="90000"/>
          </a:bodyPr>
          <a:lstStyle/>
          <a:p>
            <a:pPr algn="ctr">
              <a:lnSpc>
                <a:spcPct val="115000"/>
              </a:lnSpc>
              <a:spcAft>
                <a:spcPts val="1000"/>
              </a:spcAft>
            </a:pPr>
            <a:r>
              <a:rPr lang="sk-SK" b="1"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D) Kristove </a:t>
            </a:r>
            <a:r>
              <a:rPr lang="sk-SK"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zázraky - znaky Božieho kráľovstva</a:t>
            </a:r>
            <a:r>
              <a:rPr lang="sk-SK" sz="32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t/>
            </a:r>
            <a:br>
              <a:rPr lang="sk-SK" sz="3200" b="1" dirty="0">
                <a:solidFill>
                  <a:srgbClr val="0070C0"/>
                </a:solidFill>
                <a:latin typeface="Cambria" panose="02040503050406030204" pitchFamily="18" charset="0"/>
                <a:ea typeface="Cambria" panose="02040503050406030204" pitchFamily="18" charset="0"/>
                <a:cs typeface="Times New Roman" panose="02020603050405020304" pitchFamily="18" charset="0"/>
              </a:rPr>
            </a:br>
            <a:endParaRPr lang="sk-SK"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214685" y="1240403"/>
            <a:ext cx="11977315" cy="5617597"/>
          </a:xfrm>
        </p:spPr>
        <p:txBody>
          <a:bodyPr>
            <a:noAutofit/>
          </a:bodyPr>
          <a:lstStyle/>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Pán Ježiš Božie kráľovstvo </a:t>
            </a: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sprítomňoval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medzi nimi </a:t>
            </a:r>
            <a:r>
              <a:rPr lang="sk-SK" sz="24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najmä </a:t>
            </a: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svojimi skutkami a znameniami.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Kristove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zázraky rozprávajú o jeho božskej moci a nesmiernej láske k ľuďom. Nimi dokazoval, že je Boží Syn a očakávaný Mesiáš</a:t>
            </a:r>
          </a:p>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Zázrak je neobyčajný skutok, ktorý môže urobiť iba Boh.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Vo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svojich zázrakoch predstavil nový svet bez hriechu. Kristove zázraky sú znakmi Božieho kráľovstva. </a:t>
            </a:r>
            <a:r>
              <a:rPr lang="sk-SK" sz="2400" dirty="0" smtClean="0">
                <a:solidFill>
                  <a:srgbClr val="0070C0"/>
                </a:solidFill>
                <a:latin typeface="Cambria" panose="02040503050406030204" pitchFamily="18" charset="0"/>
                <a:ea typeface="Cambria" panose="02040503050406030204" pitchFamily="18" charset="0"/>
                <a:cs typeface="Times New Roman" panose="02020603050405020304" pitchFamily="18" charset="0"/>
              </a:rPr>
              <a:t>Pán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Ježiš povedal: „Ale ak ja Božím prstom vyháňam zlých duchov, potom k vám prišlo Božie kráľovstvo.“ (Lk 11, 20)</a:t>
            </a:r>
          </a:p>
          <a:p>
            <a:pPr algn="just">
              <a:lnSpc>
                <a:spcPct val="115000"/>
              </a:lnSpc>
              <a:spcAft>
                <a:spcPts val="1000"/>
              </a:spcAft>
            </a:pPr>
            <a:r>
              <a:rPr lang="sk-SK" sz="24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Sám Kristus nazval svoje zázraky znameniami, </a:t>
            </a:r>
            <a:r>
              <a:rPr lang="sk-SK" sz="2400" dirty="0">
                <a:solidFill>
                  <a:srgbClr val="0070C0"/>
                </a:solidFill>
                <a:latin typeface="Cambria" panose="02040503050406030204" pitchFamily="18" charset="0"/>
                <a:ea typeface="Cambria" panose="02040503050406030204" pitchFamily="18" charset="0"/>
                <a:cs typeface="Times New Roman" panose="02020603050405020304" pitchFamily="18" charset="0"/>
              </a:rPr>
              <a:t>pomocou ktorých mali ľudia v ňom spoznať Mesiáša a začiatok Božieho kráľovstva na zemi. Potvrdzujú to jeho slová, ktoré odkázal Jánovi Krstiteľovi do väzenia: </a:t>
            </a:r>
            <a:r>
              <a:rPr lang="sk-SK" sz="2000"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„Choďte a oznámte Jánovi, čo počujete a čo vidíte: Slepí vidia, chromí chodia, malomocní sú čistí, hluchí počujú, mŕtvi vstávajú a chudobným sa hlása evanjelium.“ (Mt 11, 4-5)</a:t>
            </a:r>
          </a:p>
          <a:p>
            <a:pPr marL="0" indent="0">
              <a:buNone/>
            </a:pPr>
            <a:endParaRPr lang="sk-SK" sz="24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4357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318" y="0"/>
            <a:ext cx="12080681" cy="930303"/>
          </a:xfrm>
        </p:spPr>
        <p:txBody>
          <a:bodyPr>
            <a:normAutofit fontScale="90000"/>
          </a:bodyPr>
          <a:lstStyle/>
          <a:p>
            <a:pPr algn="ctr"/>
            <a:r>
              <a:rPr lang="sk-SK" sz="4000" b="1" dirty="0">
                <a:solidFill>
                  <a:srgbClr val="0070C0"/>
                </a:solidFill>
                <a:latin typeface="Cambria Math" panose="02040503050406030204" pitchFamily="18" charset="0"/>
                <a:ea typeface="Cambria Math" panose="02040503050406030204" pitchFamily="18" charset="0"/>
                <a:cs typeface="Calibri" panose="020F0502020204030204" pitchFamily="34" charset="0"/>
              </a:rPr>
              <a:t>1. BOH POSLAL SVOJHO SYNA</a:t>
            </a:r>
            <a:r>
              <a:rPr lang="sk-SK" dirty="0">
                <a:solidFill>
                  <a:srgbClr val="0070C0"/>
                </a:solidFill>
                <a:latin typeface="Cambria Math" panose="02040503050406030204" pitchFamily="18" charset="0"/>
                <a:ea typeface="Cambria Math" panose="02040503050406030204" pitchFamily="18" charset="0"/>
                <a:cs typeface="Calibri" panose="020F0502020204030204" pitchFamily="34" charset="0"/>
              </a:rPr>
              <a:t/>
            </a:r>
            <a:br>
              <a:rPr lang="sk-SK" dirty="0">
                <a:solidFill>
                  <a:srgbClr val="0070C0"/>
                </a:solidFill>
                <a:latin typeface="Cambria Math" panose="02040503050406030204" pitchFamily="18" charset="0"/>
                <a:ea typeface="Cambria Math" panose="02040503050406030204" pitchFamily="18" charset="0"/>
                <a:cs typeface="Calibri" panose="020F0502020204030204" pitchFamily="34" charset="0"/>
              </a:rPr>
            </a:br>
            <a:endParaRPr lang="sk-SK" dirty="0">
              <a:latin typeface="Cambria Math" panose="02040503050406030204" pitchFamily="18" charset="0"/>
              <a:ea typeface="Cambria Math" panose="02040503050406030204" pitchFamily="18" charset="0"/>
            </a:endParaRPr>
          </a:p>
        </p:txBody>
      </p:sp>
      <p:sp>
        <p:nvSpPr>
          <p:cNvPr id="3" name="Zástupný objekt pre obsah 2"/>
          <p:cNvSpPr>
            <a:spLocks noGrp="1"/>
          </p:cNvSpPr>
          <p:nvPr>
            <p:ph idx="1"/>
          </p:nvPr>
        </p:nvSpPr>
        <p:spPr>
          <a:xfrm>
            <a:off x="198783" y="1256306"/>
            <a:ext cx="11993216" cy="5601694"/>
          </a:xfrm>
        </p:spPr>
        <p:txBody>
          <a:bodyPr/>
          <a:lstStyle/>
          <a:p>
            <a:pPr marL="0" lvl="0" indent="0">
              <a:buClr>
                <a:srgbClr val="A53010"/>
              </a:buClr>
              <a:buNone/>
            </a:pPr>
            <a:r>
              <a:rPr lang="sk-SK" sz="2800" dirty="0">
                <a:solidFill>
                  <a:srgbClr val="0070C0"/>
                </a:solidFill>
                <a:latin typeface="Cambria Math" panose="02040503050406030204" pitchFamily="18" charset="0"/>
                <a:ea typeface="Cambria Math" panose="02040503050406030204" pitchFamily="18" charset="0"/>
              </a:rPr>
              <a:t>V Ježišovi Kristovi, Božom Synovi: Boh navštívil svoj ľud. Splnil prisľúbenia, ktoré dal Abrahámovi a jeho potomstvu. Urobil to nad všetko očakávanie: poslal svojho milovaného Syna. </a:t>
            </a:r>
          </a:p>
          <a:p>
            <a:pPr marL="0" lvl="0" indent="0">
              <a:buClr>
                <a:srgbClr val="A53010"/>
              </a:buClr>
              <a:buNone/>
            </a:pPr>
            <a:r>
              <a:rPr lang="sk-SK" sz="2400" i="1" dirty="0">
                <a:solidFill>
                  <a:srgbClr val="002060"/>
                </a:solidFill>
                <a:latin typeface="Cambria Math" panose="02040503050406030204" pitchFamily="18" charset="0"/>
                <a:ea typeface="Cambria Math" panose="02040503050406030204" pitchFamily="18" charset="0"/>
              </a:rPr>
              <a:t>„Ale keď prišla plnosť času, Boh poslal svojho Syna, narodeného zo ženy, narodeného pod zákonom, aby vykúpil tých, čo boli pod zákonom, a aby sme dostali adoptívne synovstvo“ </a:t>
            </a:r>
            <a:r>
              <a:rPr lang="sk-SK" sz="2400" dirty="0">
                <a:solidFill>
                  <a:prstClr val="black"/>
                </a:solidFill>
                <a:latin typeface="Cambria Math" panose="02040503050406030204" pitchFamily="18" charset="0"/>
                <a:ea typeface="Cambria Math" panose="02040503050406030204" pitchFamily="18" charset="0"/>
              </a:rPr>
              <a:t>(</a:t>
            </a:r>
            <a:r>
              <a:rPr lang="sk-SK" sz="2400" dirty="0">
                <a:solidFill>
                  <a:prstClr val="black"/>
                </a:solidFill>
                <a:latin typeface="Cambria Math" panose="02040503050406030204" pitchFamily="18" charset="0"/>
                <a:ea typeface="Cambria Math" panose="02040503050406030204" pitchFamily="18" charset="0"/>
                <a:hlinkClick r:id="rId2"/>
              </a:rPr>
              <a:t>Gal 4, 4-5</a:t>
            </a:r>
            <a:r>
              <a:rPr lang="sk-SK" sz="2400" dirty="0">
                <a:solidFill>
                  <a:prstClr val="black"/>
                </a:solidFill>
                <a:latin typeface="Cambria Math" panose="02040503050406030204" pitchFamily="18" charset="0"/>
                <a:ea typeface="Cambria Math" panose="02040503050406030204" pitchFamily="18" charset="0"/>
              </a:rPr>
              <a:t>). </a:t>
            </a:r>
          </a:p>
          <a:p>
            <a:pPr marL="0" lvl="0" indent="0">
              <a:buClr>
                <a:srgbClr val="A53010"/>
              </a:buClr>
              <a:buNone/>
            </a:pPr>
            <a:r>
              <a:rPr lang="sk-SK" sz="2800" dirty="0">
                <a:solidFill>
                  <a:srgbClr val="0070C0"/>
                </a:solidFill>
                <a:latin typeface="Cambria Math" panose="02040503050406030204" pitchFamily="18" charset="0"/>
                <a:ea typeface="Cambria Math" panose="02040503050406030204" pitchFamily="18" charset="0"/>
              </a:rPr>
              <a:t>My, kresťania veríme a vyznávame, že Ježiš z Nazareta, Žid narodený z dcéry Izraela v Betleheme za čias kráľa Herodesa Veľkého a cisára Augusta I., povolaním tesár, ktorý zomrel ukrižovaný v Jeruzaleme pod miestodržiteľom Ponciom Pilátom, za vlády cisára Tibéria, je večný Boží Syn, ktorý sa stal človekom; že „vyšiel od Boha“ (</a:t>
            </a:r>
            <a:r>
              <a:rPr lang="sk-SK" sz="2800" dirty="0">
                <a:solidFill>
                  <a:srgbClr val="0070C0"/>
                </a:solidFill>
                <a:latin typeface="Cambria Math" panose="02040503050406030204" pitchFamily="18" charset="0"/>
                <a:ea typeface="Cambria Math" panose="02040503050406030204" pitchFamily="18" charset="0"/>
                <a:hlinkClick r:id="rId3"/>
              </a:rPr>
              <a:t>Jn 13, 3</a:t>
            </a:r>
            <a:r>
              <a:rPr lang="sk-SK" sz="2800" dirty="0">
                <a:solidFill>
                  <a:srgbClr val="0070C0"/>
                </a:solidFill>
                <a:latin typeface="Cambria Math" panose="02040503050406030204" pitchFamily="18" charset="0"/>
                <a:ea typeface="Cambria Math" panose="02040503050406030204" pitchFamily="18" charset="0"/>
              </a:rPr>
              <a:t>), „zostúpil z neba“ (</a:t>
            </a:r>
            <a:r>
              <a:rPr lang="sk-SK" sz="2800" dirty="0">
                <a:solidFill>
                  <a:srgbClr val="0070C0"/>
                </a:solidFill>
                <a:latin typeface="Cambria Math" panose="02040503050406030204" pitchFamily="18" charset="0"/>
                <a:ea typeface="Cambria Math" panose="02040503050406030204" pitchFamily="18" charset="0"/>
                <a:hlinkClick r:id="rId4"/>
              </a:rPr>
              <a:t>Jn 3, 13; 6, 33</a:t>
            </a:r>
            <a:r>
              <a:rPr lang="sk-SK" sz="2800" dirty="0">
                <a:solidFill>
                  <a:srgbClr val="0070C0"/>
                </a:solidFill>
                <a:latin typeface="Cambria Math" panose="02040503050406030204" pitchFamily="18" charset="0"/>
                <a:ea typeface="Cambria Math" panose="02040503050406030204" pitchFamily="18" charset="0"/>
              </a:rPr>
              <a:t>) a „prišiel v tele“ (</a:t>
            </a:r>
            <a:r>
              <a:rPr lang="sk-SK" sz="2800" dirty="0">
                <a:solidFill>
                  <a:srgbClr val="0070C0"/>
                </a:solidFill>
                <a:latin typeface="Cambria Math" panose="02040503050406030204" pitchFamily="18" charset="0"/>
                <a:ea typeface="Cambria Math" panose="02040503050406030204" pitchFamily="18" charset="0"/>
                <a:hlinkClick r:id="rId5"/>
              </a:rPr>
              <a:t>1 Jn 4, 2</a:t>
            </a:r>
            <a:r>
              <a:rPr lang="sk-SK" sz="2800" dirty="0">
                <a:solidFill>
                  <a:srgbClr val="0070C0"/>
                </a:solidFill>
                <a:latin typeface="Cambria Math" panose="02040503050406030204" pitchFamily="18" charset="0"/>
                <a:ea typeface="Cambria Math" panose="02040503050406030204" pitchFamily="18" charset="0"/>
              </a:rPr>
              <a:t>), </a:t>
            </a:r>
          </a:p>
          <a:p>
            <a:endParaRPr lang="sk-SK"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871146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9026" y="0"/>
            <a:ext cx="12032973" cy="954157"/>
          </a:xfrm>
        </p:spPr>
        <p:txBody>
          <a:bodyPr>
            <a:normAutofit fontScale="90000"/>
          </a:bodyPr>
          <a:lstStyle/>
          <a:p>
            <a:pPr algn="ctr"/>
            <a:r>
              <a:rPr lang="sk-SK" b="1" dirty="0" smtClean="0">
                <a:solidFill>
                  <a:srgbClr val="0070C0"/>
                </a:solidFill>
                <a:latin typeface="Cambria" panose="02040503050406030204" pitchFamily="18" charset="0"/>
                <a:ea typeface="Cambria" panose="02040503050406030204" pitchFamily="18" charset="0"/>
              </a:rPr>
              <a:t>E) Kristus </a:t>
            </a:r>
            <a:r>
              <a:rPr lang="sk-SK" b="1" dirty="0">
                <a:solidFill>
                  <a:srgbClr val="0070C0"/>
                </a:solidFill>
                <a:latin typeface="Cambria" panose="02040503050406030204" pitchFamily="18" charset="0"/>
                <a:ea typeface="Cambria" panose="02040503050406030204" pitchFamily="18" charset="0"/>
              </a:rPr>
              <a:t>- znamenie, ktorému odporujú</a:t>
            </a:r>
            <a:br>
              <a:rPr lang="sk-SK" b="1" dirty="0">
                <a:solidFill>
                  <a:srgbClr val="0070C0"/>
                </a:solidFill>
                <a:latin typeface="Cambria" panose="02040503050406030204" pitchFamily="18" charset="0"/>
                <a:ea typeface="Cambria" panose="02040503050406030204" pitchFamily="18" charset="0"/>
              </a:rPr>
            </a:br>
            <a:endParaRPr lang="sk-SK"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230587" y="1280160"/>
            <a:ext cx="11961411" cy="5577840"/>
          </a:xfrm>
        </p:spPr>
        <p:txBody>
          <a:bodyPr>
            <a:normAutofit/>
          </a:bodyPr>
          <a:lstStyle/>
          <a:p>
            <a:r>
              <a:rPr lang="sk-SK" sz="2400" b="1" dirty="0">
                <a:solidFill>
                  <a:srgbClr val="FF0000"/>
                </a:solidFill>
                <a:latin typeface="Cambria" panose="02040503050406030204" pitchFamily="18" charset="0"/>
                <a:ea typeface="Cambria" panose="02040503050406030204" pitchFamily="18" charset="0"/>
              </a:rPr>
              <a:t>Prorok Simeon </a:t>
            </a:r>
            <a:r>
              <a:rPr lang="sk-SK" sz="2400" b="1" dirty="0" smtClean="0">
                <a:solidFill>
                  <a:srgbClr val="FF0000"/>
                </a:solidFill>
                <a:latin typeface="Cambria" panose="02040503050406030204" pitchFamily="18" charset="0"/>
                <a:ea typeface="Cambria" panose="02040503050406030204" pitchFamily="18" charset="0"/>
              </a:rPr>
              <a:t>povedal </a:t>
            </a:r>
            <a:r>
              <a:rPr lang="sk-SK" sz="2400" b="1" dirty="0">
                <a:solidFill>
                  <a:srgbClr val="FF0000"/>
                </a:solidFill>
                <a:latin typeface="Cambria" panose="02040503050406030204" pitchFamily="18" charset="0"/>
                <a:ea typeface="Cambria" panose="02040503050406030204" pitchFamily="18" charset="0"/>
              </a:rPr>
              <a:t>Panne Márii </a:t>
            </a:r>
            <a:r>
              <a:rPr lang="sk-SK" sz="2400" dirty="0">
                <a:solidFill>
                  <a:srgbClr val="0070C0"/>
                </a:solidFill>
                <a:latin typeface="Cambria" panose="02040503050406030204" pitchFamily="18" charset="0"/>
                <a:ea typeface="Cambria" panose="02040503050406030204" pitchFamily="18" charset="0"/>
              </a:rPr>
              <a:t>pri </a:t>
            </a:r>
            <a:r>
              <a:rPr lang="sk-SK" sz="2400" dirty="0" smtClean="0">
                <a:solidFill>
                  <a:srgbClr val="0070C0"/>
                </a:solidFill>
                <a:latin typeface="Cambria" panose="02040503050406030204" pitchFamily="18" charset="0"/>
                <a:ea typeface="Cambria" panose="02040503050406030204" pitchFamily="18" charset="0"/>
              </a:rPr>
              <a:t>obetovaní Ježiša </a:t>
            </a:r>
            <a:r>
              <a:rPr lang="sk-SK" sz="2400" dirty="0">
                <a:solidFill>
                  <a:srgbClr val="0070C0"/>
                </a:solidFill>
                <a:latin typeface="Cambria" panose="02040503050406030204" pitchFamily="18" charset="0"/>
                <a:ea typeface="Cambria" panose="02040503050406030204" pitchFamily="18" charset="0"/>
              </a:rPr>
              <a:t>v chráme tieto slová: </a:t>
            </a:r>
            <a:r>
              <a:rPr lang="sk-SK" sz="2400" b="1" i="1" dirty="0">
                <a:solidFill>
                  <a:srgbClr val="FF0000"/>
                </a:solidFill>
                <a:latin typeface="Cambria" panose="02040503050406030204" pitchFamily="18" charset="0"/>
                <a:ea typeface="Cambria" panose="02040503050406030204" pitchFamily="18" charset="0"/>
              </a:rPr>
              <a:t>„On je ustanovený na pád a na povstanie pre mnohých v Izraeli a na znamenie, ktorému budú odporovať.“ </a:t>
            </a:r>
            <a:r>
              <a:rPr lang="sk-SK" sz="2400" dirty="0">
                <a:solidFill>
                  <a:srgbClr val="0070C0"/>
                </a:solidFill>
                <a:latin typeface="Cambria" panose="02040503050406030204" pitchFamily="18" charset="0"/>
                <a:ea typeface="Cambria" panose="02040503050406030204" pitchFamily="18" charset="0"/>
              </a:rPr>
              <a:t>(Lk 2, 34) </a:t>
            </a:r>
            <a:r>
              <a:rPr lang="sk-SK" sz="2400" dirty="0" smtClean="0">
                <a:solidFill>
                  <a:srgbClr val="0070C0"/>
                </a:solidFill>
                <a:latin typeface="Cambria" panose="02040503050406030204" pitchFamily="18" charset="0"/>
                <a:ea typeface="Cambria" panose="02040503050406030204" pitchFamily="18" charset="0"/>
              </a:rPr>
              <a:t>Povstanú </a:t>
            </a:r>
            <a:r>
              <a:rPr lang="sk-SK" sz="2400" dirty="0">
                <a:solidFill>
                  <a:srgbClr val="0070C0"/>
                </a:solidFill>
                <a:latin typeface="Cambria" panose="02040503050406030204" pitchFamily="18" charset="0"/>
                <a:ea typeface="Cambria" panose="02040503050406030204" pitchFamily="18" charset="0"/>
              </a:rPr>
              <a:t>proti </a:t>
            </a:r>
            <a:r>
              <a:rPr lang="sk-SK" sz="2400" dirty="0" smtClean="0">
                <a:solidFill>
                  <a:srgbClr val="0070C0"/>
                </a:solidFill>
                <a:latin typeface="Cambria" panose="02040503050406030204" pitchFamily="18" charset="0"/>
                <a:ea typeface="Cambria" panose="02040503050406030204" pitchFamily="18" charset="0"/>
              </a:rPr>
              <a:t>nemu a</a:t>
            </a:r>
            <a:r>
              <a:rPr lang="sk-SK" sz="2400" dirty="0">
                <a:solidFill>
                  <a:srgbClr val="0070C0"/>
                </a:solidFill>
                <a:latin typeface="Cambria" panose="02040503050406030204" pitchFamily="18" charset="0"/>
                <a:ea typeface="Cambria" panose="02040503050406030204" pitchFamily="18" charset="0"/>
              </a:rPr>
              <a:t> odmietnu jeho lásku.</a:t>
            </a:r>
          </a:p>
          <a:p>
            <a:r>
              <a:rPr lang="sk-SK" sz="2400" b="1" dirty="0">
                <a:solidFill>
                  <a:srgbClr val="FF0000"/>
                </a:solidFill>
                <a:latin typeface="Cambria" panose="02040503050406030204" pitchFamily="18" charset="0"/>
                <a:ea typeface="Cambria" panose="02040503050406030204" pitchFamily="18" charset="0"/>
              </a:rPr>
              <a:t>Odporcami Krista boli v izraelskom národe najmä zákonníci a </a:t>
            </a:r>
            <a:r>
              <a:rPr lang="sk-SK" sz="2400" b="1" dirty="0" smtClean="0">
                <a:solidFill>
                  <a:srgbClr val="FF0000"/>
                </a:solidFill>
                <a:latin typeface="Cambria" panose="02040503050406030204" pitchFamily="18" charset="0"/>
                <a:ea typeface="Cambria" panose="02040503050406030204" pitchFamily="18" charset="0"/>
              </a:rPr>
              <a:t>farizeji</a:t>
            </a:r>
            <a:r>
              <a:rPr lang="sk-SK" sz="2400" dirty="0" smtClean="0">
                <a:solidFill>
                  <a:srgbClr val="0070C0"/>
                </a:solidFill>
                <a:latin typeface="Cambria" panose="02040503050406030204" pitchFamily="18" charset="0"/>
                <a:ea typeface="Cambria" panose="02040503050406030204" pitchFamily="18" charset="0"/>
              </a:rPr>
              <a:t>, lebo nechápali, že jeho kráľovstvo má duchovný ráz. Pán </a:t>
            </a:r>
            <a:r>
              <a:rPr lang="sk-SK" sz="2400" dirty="0">
                <a:solidFill>
                  <a:srgbClr val="0070C0"/>
                </a:solidFill>
                <a:latin typeface="Cambria" panose="02040503050406030204" pitchFamily="18" charset="0"/>
                <a:ea typeface="Cambria" panose="02040503050406030204" pitchFamily="18" charset="0"/>
              </a:rPr>
              <a:t>Ježiš zreteľne vyslovil pred Pilátom: „Moje kráľovstvo nie je z tohto sveta. Keby moje kráľovstvo bolo z tohto sveta, moji služobníci by sa bili, aby som nebol vydaný Židom. Lenže moje kráľovstvo nie je stadiaľto.“ (Jn 18, 36)</a:t>
            </a:r>
          </a:p>
          <a:p>
            <a:r>
              <a:rPr lang="sk-SK" sz="2400" dirty="0">
                <a:solidFill>
                  <a:srgbClr val="0070C0"/>
                </a:solidFill>
                <a:latin typeface="Cambria" panose="02040503050406030204" pitchFamily="18" charset="0"/>
                <a:ea typeface="Cambria" panose="02040503050406030204" pitchFamily="18" charset="0"/>
              </a:rPr>
              <a:t>Najväčšou </a:t>
            </a:r>
            <a:r>
              <a:rPr lang="sk-SK" sz="2400" dirty="0" smtClean="0">
                <a:solidFill>
                  <a:srgbClr val="0070C0"/>
                </a:solidFill>
                <a:latin typeface="Cambria" panose="02040503050406030204" pitchFamily="18" charset="0"/>
                <a:ea typeface="Cambria" panose="02040503050406030204" pitchFamily="18" charset="0"/>
              </a:rPr>
              <a:t>Ježišovou vinou </a:t>
            </a:r>
            <a:r>
              <a:rPr lang="sk-SK" sz="2400" dirty="0">
                <a:solidFill>
                  <a:srgbClr val="0070C0"/>
                </a:solidFill>
                <a:latin typeface="Cambria" panose="02040503050406030204" pitchFamily="18" charset="0"/>
                <a:ea typeface="Cambria" panose="02040503050406030204" pitchFamily="18" charset="0"/>
              </a:rPr>
              <a:t>v očiach farizejov a </a:t>
            </a:r>
            <a:r>
              <a:rPr lang="sk-SK" sz="2400" dirty="0" smtClean="0">
                <a:solidFill>
                  <a:srgbClr val="0070C0"/>
                </a:solidFill>
                <a:latin typeface="Cambria" panose="02040503050406030204" pitchFamily="18" charset="0"/>
                <a:ea typeface="Cambria" panose="02040503050406030204" pitchFamily="18" charset="0"/>
              </a:rPr>
              <a:t>zákonníkov </a:t>
            </a:r>
            <a:r>
              <a:rPr lang="sk-SK" sz="2400" dirty="0">
                <a:solidFill>
                  <a:srgbClr val="0070C0"/>
                </a:solidFill>
                <a:latin typeface="Cambria" panose="02040503050406030204" pitchFamily="18" charset="0"/>
                <a:ea typeface="Cambria" panose="02040503050406030204" pitchFamily="18" charset="0"/>
              </a:rPr>
              <a:t>bolo to, že hlásal o sebe, že je Boží Syn. </a:t>
            </a:r>
            <a:r>
              <a:rPr lang="sk-SK" sz="2400" dirty="0" smtClean="0">
                <a:solidFill>
                  <a:srgbClr val="0070C0"/>
                </a:solidFill>
                <a:latin typeface="Cambria" panose="02040503050406030204" pitchFamily="18" charset="0"/>
                <a:ea typeface="Cambria" panose="02040503050406030204" pitchFamily="18" charset="0"/>
              </a:rPr>
              <a:t>Ich </a:t>
            </a:r>
            <a:r>
              <a:rPr lang="sk-SK" sz="2400" dirty="0">
                <a:solidFill>
                  <a:srgbClr val="0070C0"/>
                </a:solidFill>
                <a:latin typeface="Cambria" panose="02040503050406030204" pitchFamily="18" charset="0"/>
                <a:ea typeface="Cambria" panose="02040503050406030204" pitchFamily="18" charset="0"/>
              </a:rPr>
              <a:t>nenávisť voči Kristovi bola až taká veľká, že ho odsúdili na smrť na kríži.</a:t>
            </a:r>
          </a:p>
          <a:p>
            <a:r>
              <a:rPr lang="sk-SK" sz="2400" b="1" dirty="0">
                <a:solidFill>
                  <a:srgbClr val="FF0000"/>
                </a:solidFill>
                <a:latin typeface="Cambria" panose="02040503050406030204" pitchFamily="18" charset="0"/>
                <a:ea typeface="Cambria" panose="02040503050406030204" pitchFamily="18" charset="0"/>
              </a:rPr>
              <a:t>V úzadí nepriateľstva ľudí voči Kristovi stojí zlý duch</a:t>
            </a:r>
            <a:r>
              <a:rPr lang="sk-SK" sz="2400" dirty="0">
                <a:solidFill>
                  <a:srgbClr val="0070C0"/>
                </a:solidFill>
                <a:latin typeface="Cambria" panose="02040503050406030204" pitchFamily="18" charset="0"/>
                <a:ea typeface="Cambria" panose="02040503050406030204" pitchFamily="18" charset="0"/>
              </a:rPr>
              <a:t>. Veď Pán Ježiš nás prišiel oslobodiť z jeho moci a klamstva</a:t>
            </a:r>
            <a:r>
              <a:rPr lang="sk-SK" dirty="0">
                <a:solidFill>
                  <a:srgbClr val="0070C0"/>
                </a:solidFill>
                <a:latin typeface="Cambria" panose="02040503050406030204" pitchFamily="18" charset="0"/>
                <a:ea typeface="Cambria" panose="02040503050406030204" pitchFamily="18" charset="0"/>
              </a:rPr>
              <a:t>. </a:t>
            </a:r>
            <a:endParaRPr lang="sk-SK" dirty="0"/>
          </a:p>
        </p:txBody>
      </p:sp>
    </p:spTree>
    <p:extLst>
      <p:ext uri="{BB962C8B-B14F-4D97-AF65-F5344CB8AC3E}">
        <p14:creationId xmlns:p14="http://schemas.microsoft.com/office/powerpoint/2010/main" val="2645817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734" y="0"/>
            <a:ext cx="11985265" cy="993913"/>
          </a:xfrm>
        </p:spPr>
        <p:txBody>
          <a:bodyPr>
            <a:normAutofit fontScale="90000"/>
          </a:bodyPr>
          <a:lstStyle/>
          <a:p>
            <a:pPr algn="ctr"/>
            <a:r>
              <a:rPr lang="sk-SK" sz="4800" b="1" dirty="0" smtClean="0">
                <a:solidFill>
                  <a:srgbClr val="0070C0"/>
                </a:solidFill>
                <a:latin typeface="Cambria" panose="02040503050406030204" pitchFamily="18" charset="0"/>
                <a:ea typeface="Cambria" panose="02040503050406030204" pitchFamily="18" charset="0"/>
              </a:rPr>
              <a:t>2</a:t>
            </a:r>
            <a:r>
              <a:rPr lang="sk-SK" sz="4800" b="1" dirty="0">
                <a:solidFill>
                  <a:srgbClr val="0070C0"/>
                </a:solidFill>
                <a:latin typeface="Cambria" panose="02040503050406030204" pitchFamily="18" charset="0"/>
                <a:ea typeface="Cambria" panose="02040503050406030204" pitchFamily="18" charset="0"/>
              </a:rPr>
              <a:t>. ČLOVEK V BOŽOM PLÁNE</a:t>
            </a:r>
            <a:r>
              <a:rPr lang="sk-SK" sz="4800" dirty="0"/>
              <a:t/>
            </a:r>
            <a:br>
              <a:rPr lang="sk-SK" sz="4800" dirty="0"/>
            </a:br>
            <a:endParaRPr lang="sk-SK" dirty="0"/>
          </a:p>
        </p:txBody>
      </p:sp>
      <p:sp>
        <p:nvSpPr>
          <p:cNvPr id="3" name="Zástupný objekt pre obsah 2"/>
          <p:cNvSpPr>
            <a:spLocks noGrp="1"/>
          </p:cNvSpPr>
          <p:nvPr>
            <p:ph idx="1"/>
          </p:nvPr>
        </p:nvSpPr>
        <p:spPr>
          <a:xfrm>
            <a:off x="206733" y="1224501"/>
            <a:ext cx="11985265" cy="5701085"/>
          </a:xfrm>
        </p:spPr>
        <p:txBody>
          <a:bodyPr/>
          <a:lstStyle/>
          <a:p>
            <a:pPr marL="0" lvl="0" indent="0">
              <a:buClr>
                <a:srgbClr val="A53010"/>
              </a:buClr>
              <a:buNone/>
            </a:pPr>
            <a:r>
              <a:rPr lang="sk-SK" sz="2800" dirty="0">
                <a:solidFill>
                  <a:srgbClr val="0070C0"/>
                </a:solidFill>
                <a:latin typeface="Cambria Math" panose="02040503050406030204" pitchFamily="18" charset="0"/>
                <a:ea typeface="Cambria Math" panose="02040503050406030204" pitchFamily="18" charset="0"/>
              </a:rPr>
              <a:t>Človek je najkrajšie, ale zároveň najtajomnejšie stvorenie na zemi Zaoberajú sa ním rôzne vedné odbory. </a:t>
            </a:r>
          </a:p>
          <a:p>
            <a:pPr marL="0" lvl="0" indent="0">
              <a:buClr>
                <a:srgbClr val="A53010"/>
              </a:buClr>
              <a:buNone/>
            </a:pPr>
            <a:r>
              <a:rPr lang="sk-SK" sz="2800" dirty="0">
                <a:solidFill>
                  <a:srgbClr val="FF0000"/>
                </a:solidFill>
                <a:latin typeface="Cambria Math" panose="02040503050406030204" pitchFamily="18" charset="0"/>
                <a:ea typeface="Cambria Math" panose="02040503050406030204" pitchFamily="18" charset="0"/>
              </a:rPr>
              <a:t>Ľudia hľadajú. odpovede na </a:t>
            </a:r>
            <a:r>
              <a:rPr lang="sk-SK" sz="2800" dirty="0" smtClean="0">
                <a:solidFill>
                  <a:srgbClr val="FF0000"/>
                </a:solidFill>
                <a:latin typeface="Cambria Math" panose="02040503050406030204" pitchFamily="18" charset="0"/>
                <a:ea typeface="Cambria Math" panose="02040503050406030204" pitchFamily="18" charset="0"/>
              </a:rPr>
              <a:t>otázky: </a:t>
            </a:r>
            <a:r>
              <a:rPr lang="sk-SK" sz="2800" dirty="0">
                <a:solidFill>
                  <a:srgbClr val="0070C0"/>
                </a:solidFill>
                <a:latin typeface="Cambria Math" panose="02040503050406030204" pitchFamily="18" charset="0"/>
                <a:ea typeface="Cambria Math" panose="02040503050406030204" pitchFamily="18" charset="0"/>
              </a:rPr>
              <a:t>Kto je človek? Kto som ja? Ako sa objavil človek na zemi? Aký je človek? V čom je zmysel jeho života? Aké má človek poslanie? Čo bude s ním po smrti? </a:t>
            </a:r>
          </a:p>
          <a:p>
            <a:pPr marL="0" lvl="0" indent="0">
              <a:buClr>
                <a:srgbClr val="A53010"/>
              </a:buClr>
              <a:buNone/>
            </a:pPr>
            <a:r>
              <a:rPr lang="sk-SK" sz="2800" dirty="0">
                <a:solidFill>
                  <a:srgbClr val="FF0000"/>
                </a:solidFill>
                <a:latin typeface="Cambria Math" panose="02040503050406030204" pitchFamily="18" charset="0"/>
                <a:ea typeface="Cambria Math" panose="02040503050406030204" pitchFamily="18" charset="0"/>
              </a:rPr>
              <a:t>Najúplnejšiu odpoveď na tieto a podobné otázky o tajomstve človeka nám dáva Božie zjavenie. </a:t>
            </a:r>
            <a:r>
              <a:rPr lang="sk-SK" sz="2800" dirty="0">
                <a:solidFill>
                  <a:srgbClr val="0070C0"/>
                </a:solidFill>
                <a:latin typeface="Cambria Math" panose="02040503050406030204" pitchFamily="18" charset="0"/>
                <a:ea typeface="Cambria Math" panose="02040503050406030204" pitchFamily="18" charset="0"/>
              </a:rPr>
              <a:t>Nachádzame ich predovšetkým v osobe, živote a učení Ježiša Krista. </a:t>
            </a:r>
          </a:p>
          <a:p>
            <a:pPr marL="0" lvl="0" indent="0">
              <a:buClr>
                <a:srgbClr val="A53010"/>
              </a:buClr>
              <a:buNone/>
            </a:pPr>
            <a:r>
              <a:rPr lang="sk-SK" sz="2800" i="1" dirty="0">
                <a:solidFill>
                  <a:srgbClr val="002060"/>
                </a:solidFill>
                <a:latin typeface="Cambria Math" panose="02040503050406030204" pitchFamily="18" charset="0"/>
                <a:ea typeface="Cambria Math" panose="02040503050406030204" pitchFamily="18" charset="0"/>
              </a:rPr>
              <a:t>„Kristus, nový Adam, práve tým, že zjavuje tajomstvo Otca a jeho lásky, v plnej miere odhaľuje človeka človeku a dáva mu najavo vznešenosť jeho poslania.“ </a:t>
            </a:r>
            <a:r>
              <a:rPr lang="sk-SK" sz="2000" dirty="0">
                <a:solidFill>
                  <a:srgbClr val="0070C0"/>
                </a:solidFill>
                <a:latin typeface="Cambria Math" panose="02040503050406030204" pitchFamily="18" charset="0"/>
                <a:ea typeface="Cambria Math" panose="02040503050406030204" pitchFamily="18" charset="0"/>
              </a:rPr>
              <a:t>(II. vatikánsky koncil, Konštitúcia GS –RaN (Radosť a nádej), 22).</a:t>
            </a:r>
          </a:p>
          <a:p>
            <a:endParaRPr lang="sk-SK" dirty="0"/>
          </a:p>
        </p:txBody>
      </p:sp>
    </p:spTree>
    <p:extLst>
      <p:ext uri="{BB962C8B-B14F-4D97-AF65-F5344CB8AC3E}">
        <p14:creationId xmlns:p14="http://schemas.microsoft.com/office/powerpoint/2010/main" val="4205936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9026" y="0"/>
            <a:ext cx="12032973" cy="1057523"/>
          </a:xfrm>
        </p:spPr>
        <p:txBody>
          <a:bodyPr>
            <a:noAutofit/>
          </a:bodyPr>
          <a:lstStyle/>
          <a:p>
            <a:pPr algn="ctr"/>
            <a:r>
              <a:rPr lang="sk-SK" b="1" dirty="0">
                <a:solidFill>
                  <a:srgbClr val="0070C0"/>
                </a:solidFill>
                <a:latin typeface="Cambria" panose="02040503050406030204" pitchFamily="18" charset="0"/>
                <a:ea typeface="Cambria" panose="02040503050406030204" pitchFamily="18" charset="0"/>
              </a:rPr>
              <a:t>A) ČLOVEKA STVORIL BOH Z LÁSKY</a:t>
            </a:r>
            <a:br>
              <a:rPr lang="sk-SK" b="1" dirty="0">
                <a:solidFill>
                  <a:srgbClr val="0070C0"/>
                </a:solidFill>
                <a:latin typeface="Cambria" panose="02040503050406030204" pitchFamily="18" charset="0"/>
                <a:ea typeface="Cambria" panose="02040503050406030204" pitchFamily="18" charset="0"/>
              </a:rPr>
            </a:br>
            <a:endParaRPr lang="sk-SK" b="1" dirty="0">
              <a:solidFill>
                <a:srgbClr val="0070C0"/>
              </a:solidFill>
            </a:endParaRPr>
          </a:p>
        </p:txBody>
      </p:sp>
      <p:sp>
        <p:nvSpPr>
          <p:cNvPr id="3" name="Zástupný objekt pre obsah 2"/>
          <p:cNvSpPr>
            <a:spLocks noGrp="1"/>
          </p:cNvSpPr>
          <p:nvPr>
            <p:ph idx="1"/>
          </p:nvPr>
        </p:nvSpPr>
        <p:spPr>
          <a:xfrm>
            <a:off x="95416" y="1208598"/>
            <a:ext cx="12096584" cy="5649402"/>
          </a:xfrm>
        </p:spPr>
        <p:txBody>
          <a:bodyPr>
            <a:normAutofit/>
          </a:bodyPr>
          <a:lstStyle/>
          <a:p>
            <a:pPr lvl="0">
              <a:buClr>
                <a:srgbClr val="A53010"/>
              </a:buClr>
            </a:pPr>
            <a:r>
              <a:rPr lang="sk-SK" sz="3200" dirty="0">
                <a:solidFill>
                  <a:srgbClr val="FF0000"/>
                </a:solidFill>
                <a:latin typeface="Cambria" panose="02040503050406030204" pitchFamily="18" charset="0"/>
                <a:ea typeface="Cambria" panose="02040503050406030204" pitchFamily="18" charset="0"/>
              </a:rPr>
              <a:t>Veda tvrdí s istotou iba to, </a:t>
            </a:r>
            <a:r>
              <a:rPr lang="sk-SK" sz="3200" dirty="0">
                <a:solidFill>
                  <a:srgbClr val="002060"/>
                </a:solidFill>
                <a:latin typeface="Cambria" panose="02040503050406030204" pitchFamily="18" charset="0"/>
                <a:ea typeface="Cambria" panose="02040503050406030204" pitchFamily="18" charset="0"/>
              </a:rPr>
              <a:t>že v určitom čase sa uprostred živých tvorov na Zemi objavil človek ako rozumný tvor, tvorca civilizácie, kultúry a pokroku. </a:t>
            </a:r>
          </a:p>
          <a:p>
            <a:pPr lvl="0">
              <a:buClr>
                <a:srgbClr val="A53010"/>
              </a:buClr>
            </a:pPr>
            <a:r>
              <a:rPr lang="sk-SK" sz="3200" dirty="0">
                <a:solidFill>
                  <a:srgbClr val="C00000"/>
                </a:solidFill>
                <a:latin typeface="Cambria" panose="02040503050406030204" pitchFamily="18" charset="0"/>
                <a:ea typeface="Cambria" panose="02040503050406030204" pitchFamily="18" charset="0"/>
              </a:rPr>
              <a:t>O pôvode </a:t>
            </a:r>
            <a:r>
              <a:rPr lang="sk-SK" sz="3200" dirty="0">
                <a:solidFill>
                  <a:srgbClr val="002060"/>
                </a:solidFill>
                <a:latin typeface="Cambria" panose="02040503050406030204" pitchFamily="18" charset="0"/>
                <a:ea typeface="Cambria" panose="02040503050406030204" pitchFamily="18" charset="0"/>
              </a:rPr>
              <a:t>prvého človeka </a:t>
            </a:r>
            <a:r>
              <a:rPr lang="sk-SK" sz="3200" dirty="0">
                <a:solidFill>
                  <a:prstClr val="black">
                    <a:lumMod val="75000"/>
                    <a:lumOff val="25000"/>
                  </a:prstClr>
                </a:solidFill>
                <a:latin typeface="Cambria" panose="02040503050406030204" pitchFamily="18" charset="0"/>
                <a:ea typeface="Cambria" panose="02040503050406030204" pitchFamily="18" charset="0"/>
              </a:rPr>
              <a:t>a </a:t>
            </a:r>
            <a:r>
              <a:rPr lang="sk-SK" sz="3200" dirty="0">
                <a:solidFill>
                  <a:srgbClr val="C00000"/>
                </a:solidFill>
                <a:latin typeface="Cambria" panose="02040503050406030204" pitchFamily="18" charset="0"/>
                <a:ea typeface="Cambria" panose="02040503050406030204" pitchFamily="18" charset="0"/>
              </a:rPr>
              <a:t>dôvode stvorenia človeka </a:t>
            </a:r>
            <a:r>
              <a:rPr lang="sk-SK" sz="3200" dirty="0">
                <a:solidFill>
                  <a:srgbClr val="7030A0"/>
                </a:solidFill>
                <a:latin typeface="Cambria" panose="02040503050406030204" pitchFamily="18" charset="0"/>
                <a:ea typeface="Cambria" panose="02040503050406030204" pitchFamily="18" charset="0"/>
              </a:rPr>
              <a:t>sa dozvedáme z Božieho zjavenia. Hovorí nám, že človeka stvoril Boh z lásky. </a:t>
            </a:r>
          </a:p>
          <a:p>
            <a:pPr marL="0" lvl="0" indent="0">
              <a:buClr>
                <a:srgbClr val="A53010"/>
              </a:buClr>
              <a:buNone/>
            </a:pPr>
            <a:r>
              <a:rPr lang="sk-SK" sz="3200" dirty="0">
                <a:solidFill>
                  <a:prstClr val="black">
                    <a:lumMod val="75000"/>
                    <a:lumOff val="25000"/>
                  </a:prstClr>
                </a:solidFill>
                <a:latin typeface="Cambria" panose="02040503050406030204" pitchFamily="18" charset="0"/>
                <a:ea typeface="Cambria" panose="02040503050406030204" pitchFamily="18" charset="0"/>
              </a:rPr>
              <a:t>	</a:t>
            </a:r>
            <a:r>
              <a:rPr lang="sk-SK" sz="3200" dirty="0">
                <a:solidFill>
                  <a:srgbClr val="FF0000"/>
                </a:solidFill>
                <a:latin typeface="Cambria" panose="02040503050406030204" pitchFamily="18" charset="0"/>
                <a:ea typeface="Cambria" panose="02040503050406030204" pitchFamily="18" charset="0"/>
              </a:rPr>
              <a:t>Vo Svätom písme čítame: </a:t>
            </a:r>
          </a:p>
          <a:p>
            <a:pPr marL="0" lvl="0" indent="0">
              <a:buClr>
                <a:srgbClr val="A53010"/>
              </a:buClr>
              <a:buNone/>
            </a:pPr>
            <a:r>
              <a:rPr lang="sk-SK" sz="3200" dirty="0">
                <a:solidFill>
                  <a:prstClr val="black">
                    <a:lumMod val="75000"/>
                    <a:lumOff val="25000"/>
                  </a:prstClr>
                </a:solidFill>
                <a:latin typeface="Cambria" panose="02040503050406030204" pitchFamily="18" charset="0"/>
                <a:ea typeface="Cambria" panose="02040503050406030204" pitchFamily="18" charset="0"/>
              </a:rPr>
              <a:t>		</a:t>
            </a:r>
            <a:r>
              <a:rPr lang="sk-SK" sz="3200" i="1" dirty="0">
                <a:solidFill>
                  <a:srgbClr val="002060"/>
                </a:solidFill>
                <a:latin typeface="Cambria" panose="02040503050406030204" pitchFamily="18" charset="0"/>
                <a:ea typeface="Cambria" panose="02040503050406030204" pitchFamily="18" charset="0"/>
              </a:rPr>
              <a:t> „Potom Pán, Boh, utvoril z hliny zeme človeka a vdýchol do jeho nozdier dych života a tak sa stal človek živou bytosťou.“ </a:t>
            </a:r>
            <a:r>
              <a:rPr lang="sk-SK" sz="3200" dirty="0">
                <a:solidFill>
                  <a:srgbClr val="002060"/>
                </a:solidFill>
                <a:latin typeface="Cambria" panose="02040503050406030204" pitchFamily="18" charset="0"/>
                <a:ea typeface="Cambria" panose="02040503050406030204" pitchFamily="18" charset="0"/>
              </a:rPr>
              <a:t>(Gn 2, 7,) </a:t>
            </a:r>
          </a:p>
          <a:p>
            <a:endParaRPr lang="sk-SK" sz="3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27348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783" y="0"/>
            <a:ext cx="11993217" cy="763325"/>
          </a:xfrm>
        </p:spPr>
        <p:txBody>
          <a:bodyPr>
            <a:normAutofit fontScale="90000"/>
          </a:bodyPr>
          <a:lstStyle/>
          <a:p>
            <a:r>
              <a:rPr lang="sk-SK" dirty="0" smtClean="0"/>
              <a:t>				</a:t>
            </a:r>
            <a:r>
              <a:rPr lang="sk-SK" sz="4000" b="1" dirty="0" smtClean="0">
                <a:solidFill>
                  <a:srgbClr val="0070C0"/>
                </a:solidFill>
              </a:rPr>
              <a:t>B)</a:t>
            </a:r>
            <a:r>
              <a:rPr lang="sk-SK" sz="4000" b="1" dirty="0" smtClean="0">
                <a:solidFill>
                  <a:srgbClr val="0070C0"/>
                </a:solidFill>
                <a:latin typeface="Cambria Math" panose="02040503050406030204" pitchFamily="18" charset="0"/>
                <a:ea typeface="Cambria Math" panose="02040503050406030204" pitchFamily="18" charset="0"/>
              </a:rPr>
              <a:t>ČLOVEK - KORUNA TVORSTVA</a:t>
            </a:r>
            <a:r>
              <a:rPr lang="sk-SK" sz="4000" dirty="0" smtClean="0">
                <a:solidFill>
                  <a:srgbClr val="FF0000"/>
                </a:solidFill>
                <a:latin typeface="Cambria Math" panose="02040503050406030204" pitchFamily="18" charset="0"/>
                <a:ea typeface="Cambria Math" panose="02040503050406030204" pitchFamily="18" charset="0"/>
              </a:rPr>
              <a:t/>
            </a:r>
            <a:br>
              <a:rPr lang="sk-SK" sz="4000" dirty="0" smtClean="0">
                <a:solidFill>
                  <a:srgbClr val="FF0000"/>
                </a:solidFill>
                <a:latin typeface="Cambria Math" panose="02040503050406030204" pitchFamily="18" charset="0"/>
                <a:ea typeface="Cambria Math" panose="02040503050406030204" pitchFamily="18" charset="0"/>
              </a:rPr>
            </a:br>
            <a:endParaRPr lang="sk-SK" sz="4000" dirty="0">
              <a:solidFill>
                <a:srgbClr val="FF0000"/>
              </a:solidFill>
              <a:latin typeface="Cambria Math" panose="02040503050406030204" pitchFamily="18" charset="0"/>
              <a:ea typeface="Cambria Math" panose="02040503050406030204" pitchFamily="18" charset="0"/>
            </a:endParaRPr>
          </a:p>
        </p:txBody>
      </p:sp>
      <p:sp>
        <p:nvSpPr>
          <p:cNvPr id="3" name="Zástupný objekt pre obsah 2"/>
          <p:cNvSpPr>
            <a:spLocks noGrp="1"/>
          </p:cNvSpPr>
          <p:nvPr>
            <p:ph idx="1"/>
          </p:nvPr>
        </p:nvSpPr>
        <p:spPr>
          <a:xfrm>
            <a:off x="1" y="691763"/>
            <a:ext cx="12192000" cy="6166237"/>
          </a:xfrm>
        </p:spPr>
        <p:txBody>
          <a:bodyPr>
            <a:normAutofit/>
          </a:bodyPr>
          <a:lstStyle/>
          <a:p>
            <a:pPr lvl="3"/>
            <a:r>
              <a:rPr lang="sk-SK" sz="2510" dirty="0">
                <a:solidFill>
                  <a:srgbClr val="FF0000"/>
                </a:solidFill>
                <a:latin typeface="Cambria" panose="02040503050406030204" pitchFamily="18" charset="0"/>
                <a:ea typeface="Cambria" panose="02040503050406030204" pitchFamily="18" charset="0"/>
              </a:rPr>
              <a:t>Človek je tajomnou </a:t>
            </a:r>
            <a:r>
              <a:rPr lang="sk-SK" sz="2510" dirty="0" smtClean="0">
                <a:solidFill>
                  <a:srgbClr val="FF0000"/>
                </a:solidFill>
                <a:latin typeface="Cambria" panose="02040503050406030204" pitchFamily="18" charset="0"/>
                <a:ea typeface="Cambria" panose="02040503050406030204" pitchFamily="18" charset="0"/>
              </a:rPr>
              <a:t>bytosťou. </a:t>
            </a:r>
            <a:r>
              <a:rPr lang="sk-SK" sz="2510" dirty="0" smtClean="0">
                <a:solidFill>
                  <a:srgbClr val="002060"/>
                </a:solidFill>
                <a:latin typeface="Cambria" panose="02040503050406030204" pitchFamily="18" charset="0"/>
                <a:ea typeface="Cambria" panose="02040503050406030204" pitchFamily="18" charset="0"/>
              </a:rPr>
              <a:t>Stretávajú sa v ňom dva </a:t>
            </a:r>
            <a:r>
              <a:rPr lang="sk-SK" sz="2510" dirty="0">
                <a:solidFill>
                  <a:srgbClr val="002060"/>
                </a:solidFill>
                <a:latin typeface="Cambria" panose="02040503050406030204" pitchFamily="18" charset="0"/>
                <a:ea typeface="Cambria" panose="02040503050406030204" pitchFamily="18" charset="0"/>
              </a:rPr>
              <a:t>svety: svet hmoty a svet ducha. </a:t>
            </a:r>
            <a:r>
              <a:rPr lang="sk-SK" sz="2510" dirty="0" smtClean="0">
                <a:solidFill>
                  <a:srgbClr val="002060"/>
                </a:solidFill>
                <a:latin typeface="Cambria" panose="02040503050406030204" pitchFamily="18" charset="0"/>
                <a:ea typeface="Cambria" panose="02040503050406030204" pitchFamily="18" charset="0"/>
              </a:rPr>
              <a:t>Svojím </a:t>
            </a:r>
            <a:r>
              <a:rPr lang="sk-SK" sz="2510" dirty="0">
                <a:solidFill>
                  <a:srgbClr val="002060"/>
                </a:solidFill>
                <a:latin typeface="Cambria" panose="02040503050406030204" pitchFamily="18" charset="0"/>
                <a:ea typeface="Cambria" panose="02040503050406030204" pitchFamily="18" charset="0"/>
              </a:rPr>
              <a:t>vnútrom prevyšujeme celý hmotný svet</a:t>
            </a:r>
            <a:r>
              <a:rPr lang="sk-SK" sz="2400" dirty="0">
                <a:latin typeface="Cambria" panose="02040503050406030204" pitchFamily="18" charset="0"/>
                <a:ea typeface="Cambria" panose="02040503050406030204" pitchFamily="18" charset="0"/>
              </a:rPr>
              <a:t>.</a:t>
            </a:r>
            <a:r>
              <a:rPr lang="sk-SK" sz="1800" dirty="0">
                <a:latin typeface="Cambria" panose="02040503050406030204" pitchFamily="18" charset="0"/>
                <a:ea typeface="Cambria" panose="02040503050406030204" pitchFamily="18" charset="0"/>
              </a:rPr>
              <a:t> </a:t>
            </a:r>
            <a:r>
              <a:rPr lang="sk-SK" sz="2000" i="1" dirty="0">
                <a:solidFill>
                  <a:srgbClr val="FF0000"/>
                </a:solidFill>
                <a:latin typeface="Cambria" panose="02040503050406030204" pitchFamily="18" charset="0"/>
                <a:ea typeface="Cambria" panose="02040503050406030204" pitchFamily="18" charset="0"/>
              </a:rPr>
              <a:t>„Človek svojím vnútrom presahuje vesmír.“ </a:t>
            </a:r>
            <a:r>
              <a:rPr lang="sk-SK" sz="2000" dirty="0">
                <a:latin typeface="Cambria" panose="02040503050406030204" pitchFamily="18" charset="0"/>
                <a:ea typeface="Cambria" panose="02040503050406030204" pitchFamily="18" charset="0"/>
              </a:rPr>
              <a:t>(RaN, 14)</a:t>
            </a:r>
          </a:p>
          <a:p>
            <a:r>
              <a:rPr lang="sk-SK" sz="2500" dirty="0" smtClean="0">
                <a:latin typeface="Cambria" panose="02040503050406030204" pitchFamily="18" charset="0"/>
                <a:ea typeface="Cambria" panose="02040503050406030204" pitchFamily="18" charset="0"/>
              </a:rPr>
              <a:t>Človek je</a:t>
            </a:r>
            <a:r>
              <a:rPr lang="sk-SK" sz="2500" dirty="0" smtClean="0">
                <a:solidFill>
                  <a:srgbClr val="FF0000"/>
                </a:solidFill>
                <a:latin typeface="Cambria" panose="02040503050406030204" pitchFamily="18" charset="0"/>
                <a:ea typeface="Cambria" panose="02040503050406030204" pitchFamily="18" charset="0"/>
              </a:rPr>
              <a:t> </a:t>
            </a:r>
            <a:r>
              <a:rPr lang="sk-SK" sz="2500" dirty="0">
                <a:solidFill>
                  <a:srgbClr val="FF0000"/>
                </a:solidFill>
                <a:latin typeface="Cambria" panose="02040503050406030204" pitchFamily="18" charset="0"/>
                <a:ea typeface="Cambria" panose="02040503050406030204" pitchFamily="18" charset="0"/>
              </a:rPr>
              <a:t>jeden </a:t>
            </a:r>
            <a:r>
              <a:rPr lang="sk-SK" sz="2500" dirty="0" smtClean="0">
                <a:solidFill>
                  <a:srgbClr val="FF0000"/>
                </a:solidFill>
                <a:latin typeface="Cambria" panose="02040503050406030204" pitchFamily="18" charset="0"/>
                <a:ea typeface="Cambria" panose="02040503050406030204" pitchFamily="18" charset="0"/>
              </a:rPr>
              <a:t>celok: </a:t>
            </a:r>
            <a:r>
              <a:rPr lang="sk-SK" sz="2500" dirty="0">
                <a:solidFill>
                  <a:srgbClr val="FF0000"/>
                </a:solidFill>
                <a:latin typeface="Cambria" panose="02040503050406030204" pitchFamily="18" charset="0"/>
                <a:ea typeface="Cambria" panose="02040503050406030204" pitchFamily="18" charset="0"/>
              </a:rPr>
              <a:t>telo a duša</a:t>
            </a:r>
            <a:r>
              <a:rPr lang="sk-SK" sz="2500" dirty="0">
                <a:latin typeface="Cambria" panose="02040503050406030204" pitchFamily="18" charset="0"/>
                <a:ea typeface="Cambria" panose="02040503050406030204" pitchFamily="18" charset="0"/>
              </a:rPr>
              <a:t>. </a:t>
            </a:r>
            <a:r>
              <a:rPr lang="sk-SK" sz="2500" dirty="0" smtClean="0">
                <a:latin typeface="Cambria" panose="02040503050406030204" pitchFamily="18" charset="0"/>
                <a:ea typeface="Cambria" panose="02040503050406030204" pitchFamily="18" charset="0"/>
              </a:rPr>
              <a:t>Ľudské telo má veľkú cenu. Druhý vatikánsky koncil </a:t>
            </a:r>
            <a:r>
              <a:rPr lang="sk-SK" sz="2500" dirty="0">
                <a:latin typeface="Cambria" panose="02040503050406030204" pitchFamily="18" charset="0"/>
                <a:ea typeface="Cambria" panose="02040503050406030204" pitchFamily="18" charset="0"/>
              </a:rPr>
              <a:t>o tom hovorí: </a:t>
            </a:r>
            <a:r>
              <a:rPr lang="sk-SK" sz="2500" i="1" dirty="0">
                <a:solidFill>
                  <a:srgbClr val="0070C0"/>
                </a:solidFill>
                <a:latin typeface="Cambria" panose="02040503050406030204" pitchFamily="18" charset="0"/>
                <a:ea typeface="Cambria" panose="02040503050406030204" pitchFamily="18" charset="0"/>
              </a:rPr>
              <a:t>„Človek teda nesmie pohŕdať svojím telesným životom. Práve naopak, musí považovať svoje telo za dobré a mať ho v úcte, pretože je stvorené od Boha a má byť vzkriesené v posledný deň.“ </a:t>
            </a:r>
            <a:r>
              <a:rPr lang="sk-SK" sz="2500" dirty="0">
                <a:solidFill>
                  <a:srgbClr val="0070C0"/>
                </a:solidFill>
                <a:latin typeface="Cambria" panose="02040503050406030204" pitchFamily="18" charset="0"/>
                <a:ea typeface="Cambria" panose="02040503050406030204" pitchFamily="18" charset="0"/>
              </a:rPr>
              <a:t>(RaN, 14) </a:t>
            </a:r>
            <a:endParaRPr lang="sk-SK" sz="2500" dirty="0" smtClean="0">
              <a:solidFill>
                <a:srgbClr val="0070C0"/>
              </a:solidFill>
              <a:latin typeface="Cambria" panose="02040503050406030204" pitchFamily="18" charset="0"/>
              <a:ea typeface="Cambria" panose="02040503050406030204" pitchFamily="18" charset="0"/>
            </a:endParaRPr>
          </a:p>
          <a:p>
            <a:r>
              <a:rPr lang="sk-SK" sz="2500" dirty="0" smtClean="0">
                <a:solidFill>
                  <a:srgbClr val="C00000"/>
                </a:solidFill>
                <a:latin typeface="Cambria" panose="02040503050406030204" pitchFamily="18" charset="0"/>
                <a:ea typeface="Cambria" panose="02040503050406030204" pitchFamily="18" charset="0"/>
              </a:rPr>
              <a:t>Ľudská </a:t>
            </a:r>
            <a:r>
              <a:rPr lang="sk-SK" sz="2500" dirty="0">
                <a:solidFill>
                  <a:srgbClr val="C00000"/>
                </a:solidFill>
                <a:latin typeface="Cambria" panose="02040503050406030204" pitchFamily="18" charset="0"/>
                <a:ea typeface="Cambria" panose="02040503050406030204" pitchFamily="18" charset="0"/>
              </a:rPr>
              <a:t>duša je duchovná a nesmrteľná</a:t>
            </a:r>
            <a:r>
              <a:rPr lang="sk-SK" sz="2500" dirty="0">
                <a:solidFill>
                  <a:srgbClr val="002060"/>
                </a:solidFill>
                <a:latin typeface="Cambria" panose="02040503050406030204" pitchFamily="18" charset="0"/>
                <a:ea typeface="Cambria" panose="02040503050406030204" pitchFamily="18" charset="0"/>
              </a:rPr>
              <a:t>. </a:t>
            </a:r>
            <a:r>
              <a:rPr lang="sk-SK" sz="2500" dirty="0">
                <a:solidFill>
                  <a:srgbClr val="0070C0"/>
                </a:solidFill>
                <a:latin typeface="Cambria" panose="02040503050406030204" pitchFamily="18" charset="0"/>
                <a:ea typeface="Cambria" panose="02040503050406030204" pitchFamily="18" charset="0"/>
              </a:rPr>
              <a:t>Nemôžeme ju vidieť, prejavuje sa </a:t>
            </a:r>
            <a:r>
              <a:rPr lang="sk-SK" sz="2500" dirty="0" smtClean="0">
                <a:solidFill>
                  <a:srgbClr val="0070C0"/>
                </a:solidFill>
                <a:latin typeface="Cambria" panose="02040503050406030204" pitchFamily="18" charset="0"/>
                <a:ea typeface="Cambria" panose="02040503050406030204" pitchFamily="18" charset="0"/>
              </a:rPr>
              <a:t> </a:t>
            </a:r>
            <a:r>
              <a:rPr lang="sk-SK" sz="2500" dirty="0">
                <a:solidFill>
                  <a:srgbClr val="0070C0"/>
                </a:solidFill>
                <a:latin typeface="Cambria" panose="02040503050406030204" pitchFamily="18" charset="0"/>
                <a:ea typeface="Cambria" panose="02040503050406030204" pitchFamily="18" charset="0"/>
              </a:rPr>
              <a:t>schopnosťami, ktoré Boh vložil do nášho vnútra. Dušou je človek zase spätý s duchovným svetom</a:t>
            </a:r>
            <a:r>
              <a:rPr lang="sk-SK" sz="2500" dirty="0" smtClean="0">
                <a:solidFill>
                  <a:srgbClr val="0070C0"/>
                </a:solidFill>
                <a:latin typeface="Cambria" panose="02040503050406030204" pitchFamily="18" charset="0"/>
                <a:ea typeface="Cambria" panose="02040503050406030204" pitchFamily="18" charset="0"/>
              </a:rPr>
              <a:t>.</a:t>
            </a:r>
            <a:endParaRPr lang="sk-SK" sz="2500" dirty="0">
              <a:solidFill>
                <a:srgbClr val="0070C0"/>
              </a:solidFill>
              <a:latin typeface="Cambria" panose="02040503050406030204" pitchFamily="18" charset="0"/>
              <a:ea typeface="Cambria" panose="02040503050406030204" pitchFamily="18" charset="0"/>
            </a:endParaRPr>
          </a:p>
          <a:p>
            <a:r>
              <a:rPr lang="sk-SK" sz="2500" dirty="0" smtClean="0">
                <a:solidFill>
                  <a:srgbClr val="FF0000"/>
                </a:solidFill>
                <a:latin typeface="Cambria" panose="02040503050406030204" pitchFamily="18" charset="0"/>
                <a:ea typeface="Cambria" panose="02040503050406030204" pitchFamily="18" charset="0"/>
              </a:rPr>
              <a:t>Človek </a:t>
            </a:r>
            <a:r>
              <a:rPr lang="sk-SK" sz="2500" dirty="0">
                <a:solidFill>
                  <a:srgbClr val="FF0000"/>
                </a:solidFill>
                <a:latin typeface="Cambria" panose="02040503050406030204" pitchFamily="18" charset="0"/>
                <a:ea typeface="Cambria" panose="02040503050406030204" pitchFamily="18" charset="0"/>
              </a:rPr>
              <a:t>svojou dušou a jej schopnosťami je korunou stvorenia</a:t>
            </a:r>
            <a:r>
              <a:rPr lang="sk-SK" sz="2500" dirty="0">
                <a:solidFill>
                  <a:srgbClr val="0070C0"/>
                </a:solidFill>
                <a:latin typeface="Cambria" panose="02040503050406030204" pitchFamily="18" charset="0"/>
                <a:ea typeface="Cambria" panose="02040503050406030204" pitchFamily="18" charset="0"/>
              </a:rPr>
              <a:t>. </a:t>
            </a:r>
            <a:r>
              <a:rPr lang="sk-SK" sz="2500" dirty="0" smtClean="0">
                <a:solidFill>
                  <a:srgbClr val="0070C0"/>
                </a:solidFill>
                <a:latin typeface="Cambria" panose="02040503050406030204" pitchFamily="18" charset="0"/>
                <a:ea typeface="Cambria" panose="02040503050406030204" pitchFamily="18" charset="0"/>
              </a:rPr>
              <a:t>Je </a:t>
            </a:r>
            <a:r>
              <a:rPr lang="sk-SK" sz="2500" dirty="0">
                <a:solidFill>
                  <a:srgbClr val="0070C0"/>
                </a:solidFill>
                <a:latin typeface="Cambria" panose="02040503050406030204" pitchFamily="18" charset="0"/>
                <a:ea typeface="Cambria" panose="02040503050406030204" pitchFamily="18" charset="0"/>
              </a:rPr>
              <a:t>viac ako </a:t>
            </a:r>
            <a:r>
              <a:rPr lang="sk-SK" sz="2500" dirty="0" smtClean="0">
                <a:solidFill>
                  <a:srgbClr val="0070C0"/>
                </a:solidFill>
                <a:latin typeface="Cambria" panose="02040503050406030204" pitchFamily="18" charset="0"/>
                <a:ea typeface="Cambria" panose="02040503050406030204" pitchFamily="18" charset="0"/>
              </a:rPr>
              <a:t>zvieratá</a:t>
            </a:r>
            <a:r>
              <a:rPr lang="sk-SK" sz="2500" dirty="0">
                <a:solidFill>
                  <a:srgbClr val="0070C0"/>
                </a:solidFill>
                <a:latin typeface="Cambria" panose="02040503050406030204" pitchFamily="18" charset="0"/>
                <a:ea typeface="Cambria" panose="02040503050406030204" pitchFamily="18" charset="0"/>
              </a:rPr>
              <a:t>, rastliny a hmotné veci. </a:t>
            </a:r>
            <a:r>
              <a:rPr lang="sk-SK" sz="2500" dirty="0" smtClean="0">
                <a:solidFill>
                  <a:srgbClr val="0070C0"/>
                </a:solidFill>
                <a:latin typeface="Cambria" panose="02040503050406030204" pitchFamily="18" charset="0"/>
                <a:ea typeface="Cambria" panose="02040503050406030204" pitchFamily="18" charset="0"/>
              </a:rPr>
              <a:t>Vo </a:t>
            </a:r>
            <a:r>
              <a:rPr lang="sk-SK" sz="2500" dirty="0">
                <a:solidFill>
                  <a:srgbClr val="0070C0"/>
                </a:solidFill>
                <a:latin typeface="Cambria" panose="02040503050406030204" pitchFamily="18" charset="0"/>
                <a:ea typeface="Cambria" panose="02040503050406030204" pitchFamily="18" charset="0"/>
              </a:rPr>
              <a:t>Svätom písme o tom čítame: </a:t>
            </a:r>
            <a:r>
              <a:rPr lang="sk-SK" sz="2500" i="1" dirty="0">
                <a:solidFill>
                  <a:srgbClr val="FF0000"/>
                </a:solidFill>
                <a:latin typeface="Cambria" panose="02040503050406030204" pitchFamily="18" charset="0"/>
                <a:ea typeface="Cambria" panose="02040503050406030204" pitchFamily="18" charset="0"/>
              </a:rPr>
              <a:t>„Čože je človek, že naň pamätáš a syn človeka, že sa ho ujímaš? Stvoril si ho len o niečo menšieho od anjelov, slávou a cťou si ho ovenčil a ustanovil si ho za vládcu nad dielami tvojich rúk</a:t>
            </a:r>
            <a:r>
              <a:rPr lang="sk-SK" sz="2500" i="1" dirty="0" smtClean="0">
                <a:solidFill>
                  <a:srgbClr val="FF0000"/>
                </a:solidFill>
                <a:latin typeface="Cambria" panose="02040503050406030204" pitchFamily="18" charset="0"/>
                <a:ea typeface="Cambria" panose="02040503050406030204" pitchFamily="18" charset="0"/>
              </a:rPr>
              <a:t>.....“</a:t>
            </a:r>
            <a:r>
              <a:rPr lang="sk-SK" sz="2500" dirty="0" smtClean="0">
                <a:latin typeface="Cambria" panose="02040503050406030204" pitchFamily="18" charset="0"/>
                <a:ea typeface="Cambria" panose="02040503050406030204" pitchFamily="18" charset="0"/>
              </a:rPr>
              <a:t> </a:t>
            </a:r>
            <a:r>
              <a:rPr lang="sk-SK" sz="2500" dirty="0">
                <a:latin typeface="Cambria" panose="02040503050406030204" pitchFamily="18" charset="0"/>
                <a:ea typeface="Cambria" panose="02040503050406030204" pitchFamily="18" charset="0"/>
              </a:rPr>
              <a:t>(Ž 8,5-9) .</a:t>
            </a:r>
          </a:p>
          <a:p>
            <a:endParaRPr lang="sk-SK" dirty="0"/>
          </a:p>
        </p:txBody>
      </p:sp>
    </p:spTree>
    <p:extLst>
      <p:ext uri="{BB962C8B-B14F-4D97-AF65-F5344CB8AC3E}">
        <p14:creationId xmlns:p14="http://schemas.microsoft.com/office/powerpoint/2010/main" val="3836491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8539" y="0"/>
            <a:ext cx="11953461" cy="787179"/>
          </a:xfrm>
        </p:spPr>
        <p:txBody>
          <a:bodyPr>
            <a:normAutofit fontScale="90000"/>
          </a:bodyPr>
          <a:lstStyle/>
          <a:p>
            <a:pPr algn="ctr"/>
            <a:r>
              <a:rPr lang="sk-SK" b="1" dirty="0" smtClean="0">
                <a:solidFill>
                  <a:srgbClr val="0070C0"/>
                </a:solidFill>
                <a:latin typeface="Cambria" panose="02040503050406030204" pitchFamily="18" charset="0"/>
                <a:ea typeface="Cambria" panose="02040503050406030204" pitchFamily="18" charset="0"/>
              </a:rPr>
              <a:t>C) ČLOVEK JE BOŽÍ OBRAZ</a:t>
            </a:r>
            <a:r>
              <a:rPr lang="sk-SK" dirty="0"/>
              <a:t/>
            </a:r>
            <a:br>
              <a:rPr lang="sk-SK" dirty="0"/>
            </a:br>
            <a:endParaRPr lang="sk-SK" dirty="0"/>
          </a:p>
        </p:txBody>
      </p:sp>
      <p:sp>
        <p:nvSpPr>
          <p:cNvPr id="3" name="Zástupný objekt pre obsah 2"/>
          <p:cNvSpPr>
            <a:spLocks noGrp="1"/>
          </p:cNvSpPr>
          <p:nvPr>
            <p:ph idx="1"/>
          </p:nvPr>
        </p:nvSpPr>
        <p:spPr>
          <a:xfrm>
            <a:off x="55658" y="715617"/>
            <a:ext cx="12136341" cy="6142383"/>
          </a:xfrm>
        </p:spPr>
        <p:txBody>
          <a:bodyPr>
            <a:normAutofit/>
          </a:bodyPr>
          <a:lstStyle/>
          <a:p>
            <a:pPr marL="0" indent="0">
              <a:buNone/>
            </a:pPr>
            <a:r>
              <a:rPr lang="sk-SK" sz="2400" dirty="0" smtClean="0">
                <a:solidFill>
                  <a:srgbClr val="FF0000"/>
                </a:solidFill>
                <a:latin typeface="Cambria" panose="02040503050406030204" pitchFamily="18" charset="0"/>
                <a:ea typeface="Cambria" panose="02040503050406030204" pitchFamily="18" charset="0"/>
              </a:rPr>
              <a:t>				</a:t>
            </a:r>
            <a:r>
              <a:rPr lang="sk-SK" sz="2600" dirty="0" smtClean="0">
                <a:solidFill>
                  <a:srgbClr val="FF0000"/>
                </a:solidFill>
                <a:latin typeface="Cambria" panose="02040503050406030204" pitchFamily="18" charset="0"/>
                <a:ea typeface="Cambria" panose="02040503050406030204" pitchFamily="18" charset="0"/>
              </a:rPr>
              <a:t>Vo </a:t>
            </a:r>
            <a:r>
              <a:rPr lang="sk-SK" sz="2600" dirty="0">
                <a:solidFill>
                  <a:srgbClr val="FF0000"/>
                </a:solidFill>
                <a:latin typeface="Cambria" panose="02040503050406030204" pitchFamily="18" charset="0"/>
                <a:ea typeface="Cambria" panose="02040503050406030204" pitchFamily="18" charset="0"/>
              </a:rPr>
              <a:t>Svätom písme o tom čítame: </a:t>
            </a:r>
            <a:r>
              <a:rPr lang="sk-SK" sz="2600" dirty="0" smtClean="0">
                <a:solidFill>
                  <a:srgbClr val="0070C0"/>
                </a:solidFill>
                <a:latin typeface="Cambria" panose="02040503050406030204" pitchFamily="18" charset="0"/>
                <a:ea typeface="Cambria" panose="02040503050406030204" pitchFamily="18" charset="0"/>
              </a:rPr>
              <a:t>„</a:t>
            </a:r>
            <a:r>
              <a:rPr lang="sk-SK" sz="2600" i="1" dirty="0" smtClean="0">
                <a:solidFill>
                  <a:srgbClr val="7030A0"/>
                </a:solidFill>
                <a:latin typeface="Cambria" panose="02040503050406030204" pitchFamily="18" charset="0"/>
                <a:ea typeface="Cambria" panose="02040503050406030204" pitchFamily="18" charset="0"/>
              </a:rPr>
              <a:t>Stvoril </a:t>
            </a:r>
            <a:r>
              <a:rPr lang="sk-SK" sz="2600" i="1" dirty="0">
                <a:solidFill>
                  <a:srgbClr val="7030A0"/>
                </a:solidFill>
                <a:latin typeface="Cambria" panose="02040503050406030204" pitchFamily="18" charset="0"/>
                <a:ea typeface="Cambria" panose="02040503050406030204" pitchFamily="18" charset="0"/>
              </a:rPr>
              <a:t>Boh </a:t>
            </a:r>
            <a:r>
              <a:rPr lang="sk-SK" sz="2600" i="1" dirty="0" smtClean="0">
                <a:solidFill>
                  <a:srgbClr val="7030A0"/>
                </a:solidFill>
                <a:latin typeface="Cambria" panose="02040503050406030204" pitchFamily="18" charset="0"/>
                <a:ea typeface="Cambria" panose="02040503050406030204" pitchFamily="18" charset="0"/>
              </a:rPr>
              <a:t>človeka </a:t>
            </a:r>
            <a:r>
              <a:rPr lang="sk-SK" sz="2600" i="1" dirty="0">
                <a:solidFill>
                  <a:srgbClr val="7030A0"/>
                </a:solidFill>
                <a:latin typeface="Cambria" panose="02040503050406030204" pitchFamily="18" charset="0"/>
                <a:ea typeface="Cambria" panose="02040503050406030204" pitchFamily="18" charset="0"/>
              </a:rPr>
              <a:t>na svoj </a:t>
            </a:r>
            <a:r>
              <a:rPr lang="sk-SK" sz="2600" i="1" dirty="0" smtClean="0">
                <a:solidFill>
                  <a:srgbClr val="7030A0"/>
                </a:solidFill>
                <a:latin typeface="Cambria" panose="02040503050406030204" pitchFamily="18" charset="0"/>
                <a:ea typeface="Cambria" panose="02040503050406030204" pitchFamily="18" charset="0"/>
              </a:rPr>
              <a:t>obraz</a:t>
            </a:r>
            <a:r>
              <a:rPr lang="sk-SK" sz="2600" i="1" dirty="0">
                <a:solidFill>
                  <a:srgbClr val="7030A0"/>
                </a:solidFill>
                <a:latin typeface="Cambria" panose="02040503050406030204" pitchFamily="18" charset="0"/>
                <a:ea typeface="Cambria" panose="02040503050406030204" pitchFamily="18" charset="0"/>
              </a:rPr>
              <a:t>, na </a:t>
            </a:r>
            <a:r>
              <a:rPr lang="sk-SK" sz="2600" i="1" dirty="0" smtClean="0">
                <a:solidFill>
                  <a:srgbClr val="7030A0"/>
                </a:solidFill>
                <a:latin typeface="Cambria" panose="02040503050406030204" pitchFamily="18" charset="0"/>
                <a:ea typeface="Cambria" panose="02040503050406030204" pitchFamily="18" charset="0"/>
              </a:rPr>
              <a:t>					obraz 	Boží </a:t>
            </a:r>
            <a:r>
              <a:rPr lang="sk-SK" sz="2600" i="1" dirty="0">
                <a:solidFill>
                  <a:srgbClr val="7030A0"/>
                </a:solidFill>
                <a:latin typeface="Cambria" panose="02040503050406030204" pitchFamily="18" charset="0"/>
                <a:ea typeface="Cambria" panose="02040503050406030204" pitchFamily="18" charset="0"/>
              </a:rPr>
              <a:t>ho stvoril</a:t>
            </a:r>
            <a:r>
              <a:rPr lang="sk-SK" sz="2600" i="1" dirty="0" smtClean="0">
                <a:solidFill>
                  <a:srgbClr val="7030A0"/>
                </a:solidFill>
                <a:latin typeface="Cambria" panose="02040503050406030204" pitchFamily="18" charset="0"/>
                <a:ea typeface="Cambria" panose="02040503050406030204" pitchFamily="18" charset="0"/>
              </a:rPr>
              <a:t>.“ </a:t>
            </a:r>
            <a:r>
              <a:rPr lang="sk-SK" sz="2600" i="1" dirty="0">
                <a:solidFill>
                  <a:srgbClr val="7030A0"/>
                </a:solidFill>
                <a:latin typeface="Cambria" panose="02040503050406030204" pitchFamily="18" charset="0"/>
                <a:ea typeface="Cambria" panose="02040503050406030204" pitchFamily="18" charset="0"/>
              </a:rPr>
              <a:t>(Gn 1, 2 7)</a:t>
            </a:r>
            <a:r>
              <a:rPr lang="sk-SK" sz="2600" dirty="0">
                <a:solidFill>
                  <a:srgbClr val="0070C0"/>
                </a:solidFill>
                <a:latin typeface="Cambria" panose="02040503050406030204" pitchFamily="18" charset="0"/>
                <a:ea typeface="Cambria" panose="02040503050406030204" pitchFamily="18" charset="0"/>
              </a:rPr>
              <a:t> </a:t>
            </a:r>
            <a:endParaRPr lang="sk-SK" sz="2600" dirty="0" smtClean="0">
              <a:solidFill>
                <a:srgbClr val="0070C0"/>
              </a:solidFill>
              <a:latin typeface="Cambria" panose="02040503050406030204" pitchFamily="18" charset="0"/>
              <a:ea typeface="Cambria" panose="02040503050406030204" pitchFamily="18" charset="0"/>
            </a:endParaRPr>
          </a:p>
          <a:p>
            <a:r>
              <a:rPr lang="sk-SK" sz="2600" dirty="0" smtClean="0">
                <a:solidFill>
                  <a:srgbClr val="FF0000"/>
                </a:solidFill>
                <a:latin typeface="Cambria" panose="02040503050406030204" pitchFamily="18" charset="0"/>
                <a:ea typeface="Cambria" panose="02040503050406030204" pitchFamily="18" charset="0"/>
              </a:rPr>
              <a:t>Hlavným </a:t>
            </a:r>
            <a:r>
              <a:rPr lang="sk-SK" sz="2600" dirty="0">
                <a:solidFill>
                  <a:srgbClr val="FF0000"/>
                </a:solidFill>
                <a:latin typeface="Cambria" panose="02040503050406030204" pitchFamily="18" charset="0"/>
                <a:ea typeface="Cambria" panose="02040503050406030204" pitchFamily="18" charset="0"/>
              </a:rPr>
              <a:t>znakom podobnosti človeka s Bohom je rozum. </a:t>
            </a:r>
            <a:r>
              <a:rPr lang="sk-SK" sz="2600" dirty="0" smtClean="0">
                <a:solidFill>
                  <a:srgbClr val="C00000"/>
                </a:solidFill>
                <a:latin typeface="Cambria" panose="02040503050406030204" pitchFamily="18" charset="0"/>
                <a:ea typeface="Cambria" panose="02040503050406030204" pitchFamily="18" charset="0"/>
              </a:rPr>
              <a:t>Vďaka </a:t>
            </a:r>
            <a:r>
              <a:rPr lang="sk-SK" sz="2600" dirty="0">
                <a:solidFill>
                  <a:srgbClr val="C00000"/>
                </a:solidFill>
                <a:latin typeface="Cambria" panose="02040503050406030204" pitchFamily="18" charset="0"/>
                <a:ea typeface="Cambria" panose="02040503050406030204" pitchFamily="18" charset="0"/>
              </a:rPr>
              <a:t>rozumu je človek osobou! </a:t>
            </a:r>
            <a:r>
              <a:rPr lang="sk-SK" sz="2600" dirty="0" smtClean="0">
                <a:solidFill>
                  <a:srgbClr val="002060"/>
                </a:solidFill>
                <a:latin typeface="Cambria" panose="02040503050406030204" pitchFamily="18" charset="0"/>
                <a:ea typeface="Cambria" panose="02040503050406030204" pitchFamily="18" charset="0"/>
              </a:rPr>
              <a:t>Rozumom </a:t>
            </a:r>
            <a:r>
              <a:rPr lang="sk-SK" sz="2600" dirty="0">
                <a:solidFill>
                  <a:srgbClr val="7030A0"/>
                </a:solidFill>
                <a:latin typeface="Cambria" panose="02040503050406030204" pitchFamily="18" charset="0"/>
                <a:ea typeface="Cambria" panose="02040503050406030204" pitchFamily="18" charset="0"/>
              </a:rPr>
              <a:t>môžeme poznávať Boha a vnímať jeho lásku.</a:t>
            </a:r>
          </a:p>
          <a:p>
            <a:r>
              <a:rPr lang="sk-SK" sz="2600" dirty="0">
                <a:solidFill>
                  <a:srgbClr val="FF0000"/>
                </a:solidFill>
                <a:latin typeface="Cambria" panose="02040503050406030204" pitchFamily="18" charset="0"/>
                <a:ea typeface="Cambria" panose="02040503050406030204" pitchFamily="18" charset="0"/>
              </a:rPr>
              <a:t>Veľkým znakom Božieho obrazu v nás je aj slobodná </a:t>
            </a:r>
            <a:r>
              <a:rPr lang="sk-SK" sz="2600" dirty="0" smtClean="0">
                <a:solidFill>
                  <a:srgbClr val="FF0000"/>
                </a:solidFill>
                <a:latin typeface="Cambria" panose="02040503050406030204" pitchFamily="18" charset="0"/>
                <a:ea typeface="Cambria" panose="02040503050406030204" pitchFamily="18" charset="0"/>
              </a:rPr>
              <a:t>vôľa</a:t>
            </a:r>
            <a:r>
              <a:rPr lang="sk-SK" sz="2600" dirty="0">
                <a:latin typeface="Cambria" panose="02040503050406030204" pitchFamily="18" charset="0"/>
                <a:ea typeface="Cambria" panose="02040503050406030204" pitchFamily="18" charset="0"/>
              </a:rPr>
              <a:t>. </a:t>
            </a:r>
            <a:r>
              <a:rPr lang="sk-SK" sz="2600" dirty="0">
                <a:solidFill>
                  <a:srgbClr val="0070C0"/>
                </a:solidFill>
                <a:latin typeface="Cambria" panose="02040503050406030204" pitchFamily="18" charset="0"/>
                <a:ea typeface="Cambria" panose="02040503050406030204" pitchFamily="18" charset="0"/>
              </a:rPr>
              <a:t>Boh nám ju daroval, lebo chcel, aby človek bol slobodnou bytosťou. </a:t>
            </a:r>
            <a:r>
              <a:rPr lang="sk-SK" sz="2600" dirty="0" smtClean="0">
                <a:solidFill>
                  <a:srgbClr val="0070C0"/>
                </a:solidFill>
                <a:latin typeface="Cambria" panose="02040503050406030204" pitchFamily="18" charset="0"/>
                <a:ea typeface="Cambria" panose="02040503050406030204" pitchFamily="18" charset="0"/>
              </a:rPr>
              <a:t>Slobodná </a:t>
            </a:r>
            <a:r>
              <a:rPr lang="sk-SK" sz="2600" dirty="0">
                <a:solidFill>
                  <a:srgbClr val="0070C0"/>
                </a:solidFill>
                <a:latin typeface="Cambria" panose="02040503050406030204" pitchFamily="18" charset="0"/>
                <a:ea typeface="Cambria" panose="02040503050406030204" pitchFamily="18" charset="0"/>
              </a:rPr>
              <a:t>vôľa je schopnosť </a:t>
            </a:r>
            <a:r>
              <a:rPr lang="sk-SK" sz="2600" dirty="0">
                <a:solidFill>
                  <a:srgbClr val="C00000"/>
                </a:solidFill>
                <a:latin typeface="Cambria" panose="02040503050406030204" pitchFamily="18" charset="0"/>
                <a:ea typeface="Cambria" panose="02040503050406030204" pitchFamily="18" charset="0"/>
              </a:rPr>
              <a:t>rozhodnúť sa pre Boha, ale aj proti nemu.</a:t>
            </a:r>
            <a:r>
              <a:rPr lang="sk-SK" sz="2600" dirty="0">
                <a:solidFill>
                  <a:srgbClr val="0070C0"/>
                </a:solidFill>
                <a:latin typeface="Cambria" panose="02040503050406030204" pitchFamily="18" charset="0"/>
                <a:ea typeface="Cambria" panose="02040503050406030204" pitchFamily="18" charset="0"/>
              </a:rPr>
              <a:t> Nemáme ju na to, aby sme si robili, čo chceme. Dostlali sme ju na to, aby sme si volili dobro a odmietali zlo. </a:t>
            </a:r>
            <a:endParaRPr lang="sk-SK" sz="2600" dirty="0" smtClean="0">
              <a:solidFill>
                <a:srgbClr val="0070C0"/>
              </a:solidFill>
              <a:latin typeface="Cambria" panose="02040503050406030204" pitchFamily="18" charset="0"/>
              <a:ea typeface="Cambria" panose="02040503050406030204" pitchFamily="18" charset="0"/>
            </a:endParaRPr>
          </a:p>
          <a:p>
            <a:r>
              <a:rPr lang="sk-SK" sz="2600" dirty="0" smtClean="0">
                <a:solidFill>
                  <a:srgbClr val="FF0000"/>
                </a:solidFill>
                <a:latin typeface="Cambria" panose="02040503050406030204" pitchFamily="18" charset="0"/>
                <a:ea typeface="Cambria" panose="02040503050406030204" pitchFamily="18" charset="0"/>
              </a:rPr>
              <a:t>Boh rešpektuje </a:t>
            </a:r>
            <a:r>
              <a:rPr lang="sk-SK" sz="2600" dirty="0">
                <a:solidFill>
                  <a:srgbClr val="FF0000"/>
                </a:solidFill>
                <a:latin typeface="Cambria" panose="02040503050406030204" pitchFamily="18" charset="0"/>
                <a:ea typeface="Cambria" panose="02040503050406030204" pitchFamily="18" charset="0"/>
              </a:rPr>
              <a:t>našu slobodu</a:t>
            </a:r>
            <a:r>
              <a:rPr lang="sk-SK" sz="2600" dirty="0">
                <a:latin typeface="Cambria" panose="02040503050406030204" pitchFamily="18" charset="0"/>
                <a:ea typeface="Cambria" panose="02040503050406030204" pitchFamily="18" charset="0"/>
              </a:rPr>
              <a:t>, </a:t>
            </a:r>
            <a:r>
              <a:rPr lang="sk-SK" sz="2600" dirty="0">
                <a:solidFill>
                  <a:srgbClr val="0070C0"/>
                </a:solidFill>
                <a:latin typeface="Cambria" panose="02040503050406030204" pitchFamily="18" charset="0"/>
                <a:ea typeface="Cambria" panose="02040503050406030204" pitchFamily="18" charset="0"/>
              </a:rPr>
              <a:t>preto nám svoju </a:t>
            </a:r>
            <a:r>
              <a:rPr lang="sk-SK" sz="2600" dirty="0">
                <a:solidFill>
                  <a:srgbClr val="FF0000"/>
                </a:solidFill>
                <a:latin typeface="Cambria" panose="02040503050406030204" pitchFamily="18" charset="0"/>
                <a:ea typeface="Cambria" panose="02040503050406030204" pitchFamily="18" charset="0"/>
              </a:rPr>
              <a:t>lásku nevnucuje, ale </a:t>
            </a:r>
            <a:r>
              <a:rPr lang="sk-SK" sz="2600" dirty="0" smtClean="0">
                <a:solidFill>
                  <a:srgbClr val="FF0000"/>
                </a:solidFill>
                <a:latin typeface="Cambria" panose="02040503050406030204" pitchFamily="18" charset="0"/>
                <a:ea typeface="Cambria" panose="02040503050406030204" pitchFamily="18" charset="0"/>
              </a:rPr>
              <a:t>ponúka. </a:t>
            </a:r>
            <a:r>
              <a:rPr lang="sk-SK" sz="2600" dirty="0">
                <a:solidFill>
                  <a:srgbClr val="0070C0"/>
                </a:solidFill>
                <a:latin typeface="Cambria" panose="02040503050406030204" pitchFamily="18" charset="0"/>
                <a:ea typeface="Cambria" panose="02040503050406030204" pitchFamily="18" charset="0"/>
              </a:rPr>
              <a:t>Potvrdzujú to slova Svätého písma: </a:t>
            </a:r>
            <a:r>
              <a:rPr lang="sk-SK" sz="2600" i="1" dirty="0">
                <a:solidFill>
                  <a:srgbClr val="0070C0"/>
                </a:solidFill>
                <a:latin typeface="Cambria" panose="02040503050406030204" pitchFamily="18" charset="0"/>
                <a:ea typeface="Cambria" panose="02040503050406030204" pitchFamily="18" charset="0"/>
              </a:rPr>
              <a:t>„Predložil som vám život i smrť, požehnanie i kliatbu! Vyvoľ si život, aby si zostal nažive ty a potomstvo tvoje, keď budeš milovať Pána, Boha svojho, a poslušne a verne sa k nemu vinúť. (Dt 30, 19-20)</a:t>
            </a:r>
          </a:p>
          <a:p>
            <a:endParaRPr lang="sk-SK" sz="26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95261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4929" y="0"/>
            <a:ext cx="12017071" cy="739471"/>
          </a:xfrm>
        </p:spPr>
        <p:txBody>
          <a:bodyPr>
            <a:normAutofit fontScale="90000"/>
          </a:bodyPr>
          <a:lstStyle/>
          <a:p>
            <a:pPr algn="ctr"/>
            <a:r>
              <a:rPr lang="sk-SK" b="1" dirty="0" smtClean="0">
                <a:solidFill>
                  <a:srgbClr val="0070C0"/>
                </a:solidFill>
                <a:latin typeface="Cambria" panose="02040503050406030204" pitchFamily="18" charset="0"/>
                <a:ea typeface="Cambria" panose="02040503050406030204" pitchFamily="18" charset="0"/>
                <a:cs typeface="Calibri" panose="020F0502020204030204" pitchFamily="34" charset="0"/>
              </a:rPr>
              <a:t>D) ČLOVEK JE TVOR SPOLOČENSKÝ</a:t>
            </a:r>
            <a:br>
              <a:rPr lang="sk-SK" b="1" dirty="0" smtClean="0">
                <a:solidFill>
                  <a:srgbClr val="0070C0"/>
                </a:solidFill>
                <a:latin typeface="Cambria" panose="02040503050406030204" pitchFamily="18" charset="0"/>
                <a:ea typeface="Cambria" panose="02040503050406030204" pitchFamily="18" charset="0"/>
                <a:cs typeface="Calibri" panose="020F0502020204030204" pitchFamily="34" charset="0"/>
              </a:rPr>
            </a:br>
            <a:endParaRPr lang="sk-SK" b="1" dirty="0">
              <a:solidFill>
                <a:srgbClr val="0070C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Zástupný objekt pre obsah 2"/>
          <p:cNvSpPr>
            <a:spLocks noGrp="1"/>
          </p:cNvSpPr>
          <p:nvPr>
            <p:ph idx="1"/>
          </p:nvPr>
        </p:nvSpPr>
        <p:spPr>
          <a:xfrm>
            <a:off x="55659" y="739471"/>
            <a:ext cx="12136341" cy="6118529"/>
          </a:xfrm>
        </p:spPr>
        <p:txBody>
          <a:bodyPr>
            <a:noAutofit/>
          </a:bodyPr>
          <a:lstStyle/>
          <a:p>
            <a:pPr marL="0" indent="0">
              <a:buNone/>
            </a:pPr>
            <a:r>
              <a:rPr lang="sk-SK" sz="2300" dirty="0" smtClean="0">
                <a:solidFill>
                  <a:srgbClr val="FF0000"/>
                </a:solidFill>
              </a:rPr>
              <a:t>				Ľudia </a:t>
            </a:r>
            <a:r>
              <a:rPr lang="sk-SK" sz="2300" dirty="0">
                <a:solidFill>
                  <a:srgbClr val="FF0000"/>
                </a:solidFill>
              </a:rPr>
              <a:t>sa z Božieho rozhodnutia spájajú do </a:t>
            </a:r>
            <a:r>
              <a:rPr lang="sk-SK" sz="2300" dirty="0" smtClean="0">
                <a:solidFill>
                  <a:srgbClr val="FF0000"/>
                </a:solidFill>
              </a:rPr>
              <a:t>spoločenstiev.</a:t>
            </a:r>
            <a:r>
              <a:rPr lang="sk-SK" sz="2300" dirty="0" smtClean="0"/>
              <a:t> </a:t>
            </a:r>
            <a:r>
              <a:rPr lang="sk-SK" sz="2300" dirty="0" smtClean="0">
                <a:solidFill>
                  <a:srgbClr val="0070C0"/>
                </a:solidFill>
              </a:rPr>
              <a:t>Preto </a:t>
            </a:r>
            <a:r>
              <a:rPr lang="sk-SK" sz="2300" dirty="0">
                <a:solidFill>
                  <a:srgbClr val="0070C0"/>
                </a:solidFill>
              </a:rPr>
              <a:t>voláme </a:t>
            </a:r>
            <a:r>
              <a:rPr lang="sk-SK" sz="2300" dirty="0" smtClean="0">
                <a:solidFill>
                  <a:srgbClr val="0070C0"/>
                </a:solidFill>
              </a:rPr>
              <a:t>					človeka </a:t>
            </a:r>
            <a:r>
              <a:rPr lang="sk-SK" sz="2300" dirty="0">
                <a:solidFill>
                  <a:srgbClr val="0070C0"/>
                </a:solidFill>
              </a:rPr>
              <a:t>tvor spoločenský. </a:t>
            </a:r>
            <a:r>
              <a:rPr lang="sk-SK" sz="2300" dirty="0" smtClean="0">
                <a:solidFill>
                  <a:srgbClr val="0070C0"/>
                </a:solidFill>
              </a:rPr>
              <a:t>Sväté písmo túto </a:t>
            </a:r>
            <a:r>
              <a:rPr lang="sk-SK" sz="2300" dirty="0">
                <a:solidFill>
                  <a:srgbClr val="0070C0"/>
                </a:solidFill>
              </a:rPr>
              <a:t>povahu človeka žiť v </a:t>
            </a:r>
            <a:r>
              <a:rPr lang="sk-SK" sz="2300" dirty="0" smtClean="0">
                <a:solidFill>
                  <a:srgbClr val="0070C0"/>
                </a:solidFill>
              </a:rPr>
              <a:t>						spoločenstve </a:t>
            </a:r>
            <a:r>
              <a:rPr lang="sk-SK" sz="2300" dirty="0">
                <a:solidFill>
                  <a:srgbClr val="0070C0"/>
                </a:solidFill>
              </a:rPr>
              <a:t>s inými </a:t>
            </a:r>
            <a:r>
              <a:rPr lang="sk-SK" sz="2300" dirty="0" smtClean="0">
                <a:solidFill>
                  <a:srgbClr val="0070C0"/>
                </a:solidFill>
              </a:rPr>
              <a:t>vyjadruje </a:t>
            </a:r>
            <a:r>
              <a:rPr lang="sk-SK" sz="2300" dirty="0">
                <a:solidFill>
                  <a:srgbClr val="0070C0"/>
                </a:solidFill>
              </a:rPr>
              <a:t>slovami: </a:t>
            </a:r>
            <a:r>
              <a:rPr lang="sk-SK" sz="2300" i="1" dirty="0">
                <a:solidFill>
                  <a:srgbClr val="0070C0"/>
                </a:solidFill>
              </a:rPr>
              <a:t>„Nie je dobré byť človeku </a:t>
            </a:r>
            <a:r>
              <a:rPr lang="sk-SK" sz="2300" i="1" dirty="0" smtClean="0">
                <a:solidFill>
                  <a:srgbClr val="0070C0"/>
                </a:solidFill>
              </a:rPr>
              <a:t>						samotnému</a:t>
            </a:r>
            <a:r>
              <a:rPr lang="sk-SK" sz="2300" i="1" dirty="0">
                <a:solidFill>
                  <a:srgbClr val="0070C0"/>
                </a:solidFill>
              </a:rPr>
              <a:t>.“ </a:t>
            </a:r>
            <a:r>
              <a:rPr lang="sk-SK" sz="2300" dirty="0">
                <a:solidFill>
                  <a:srgbClr val="0070C0"/>
                </a:solidFill>
              </a:rPr>
              <a:t>(Gn 2, 18</a:t>
            </a:r>
            <a:r>
              <a:rPr lang="sk-SK" sz="2300" dirty="0" smtClean="0">
                <a:solidFill>
                  <a:srgbClr val="0070C0"/>
                </a:solidFill>
              </a:rPr>
              <a:t>)</a:t>
            </a:r>
          </a:p>
          <a:p>
            <a:r>
              <a:rPr lang="sk-SK" sz="2300" dirty="0" smtClean="0"/>
              <a:t> </a:t>
            </a:r>
            <a:r>
              <a:rPr lang="sk-SK" sz="2300" dirty="0" smtClean="0">
                <a:solidFill>
                  <a:srgbClr val="FF0000"/>
                </a:solidFill>
              </a:rPr>
              <a:t>Základným </a:t>
            </a:r>
            <a:r>
              <a:rPr lang="sk-SK" sz="2300" dirty="0">
                <a:solidFill>
                  <a:srgbClr val="FF0000"/>
                </a:solidFill>
              </a:rPr>
              <a:t>spoločenstvom pre každého človeka na svete je rodina. </a:t>
            </a:r>
            <a:r>
              <a:rPr lang="sk-SK" sz="2300" dirty="0" smtClean="0">
                <a:solidFill>
                  <a:srgbClr val="C00000"/>
                </a:solidFill>
              </a:rPr>
              <a:t>Sväté </a:t>
            </a:r>
            <a:r>
              <a:rPr lang="sk-SK" sz="2300" dirty="0">
                <a:solidFill>
                  <a:srgbClr val="C00000"/>
                </a:solidFill>
              </a:rPr>
              <a:t>písmo </a:t>
            </a:r>
            <a:r>
              <a:rPr lang="sk-SK" sz="2300" dirty="0" smtClean="0">
                <a:solidFill>
                  <a:srgbClr val="C00000"/>
                </a:solidFill>
              </a:rPr>
              <a:t>hovorí: </a:t>
            </a:r>
            <a:r>
              <a:rPr lang="sk-SK" sz="2300" i="1" dirty="0">
                <a:solidFill>
                  <a:srgbClr val="0070C0"/>
                </a:solidFill>
              </a:rPr>
              <a:t>„A stvoril Boh človeka na svoj obraz, na obraz Boží stvoril ho, muža a ženu stvoril ich.“ </a:t>
            </a:r>
            <a:r>
              <a:rPr lang="sk-SK" sz="2300" dirty="0"/>
              <a:t>(Gn 1, 27) </a:t>
            </a:r>
            <a:r>
              <a:rPr lang="sk-SK" sz="2300" dirty="0">
                <a:solidFill>
                  <a:srgbClr val="0070C0"/>
                </a:solidFill>
              </a:rPr>
              <a:t>Rodina je bunkou každého spoločenstva na svete.</a:t>
            </a:r>
          </a:p>
          <a:p>
            <a:r>
              <a:rPr lang="sk-SK" sz="2300" dirty="0">
                <a:solidFill>
                  <a:srgbClr val="FF0000"/>
                </a:solidFill>
              </a:rPr>
              <a:t>Ľudia sa spájajú aj do väčších </a:t>
            </a:r>
            <a:r>
              <a:rPr lang="sk-SK" sz="2300" dirty="0" smtClean="0">
                <a:solidFill>
                  <a:srgbClr val="FF0000"/>
                </a:solidFill>
              </a:rPr>
              <a:t>spoločenstiev. </a:t>
            </a:r>
            <a:r>
              <a:rPr lang="sk-SK" sz="2300" dirty="0">
                <a:solidFill>
                  <a:srgbClr val="0070C0"/>
                </a:solidFill>
              </a:rPr>
              <a:t>Všetky </a:t>
            </a:r>
            <a:r>
              <a:rPr lang="sk-SK" sz="2300" dirty="0" smtClean="0">
                <a:solidFill>
                  <a:srgbClr val="0070C0"/>
                </a:solidFill>
              </a:rPr>
              <a:t>vytvárajú </a:t>
            </a:r>
            <a:r>
              <a:rPr lang="sk-SK" sz="2300" dirty="0">
                <a:solidFill>
                  <a:srgbClr val="0070C0"/>
                </a:solidFill>
              </a:rPr>
              <a:t>jednu veľkú rodinu ľudského pokolenia. Jednotu </a:t>
            </a:r>
            <a:r>
              <a:rPr lang="sk-SK" sz="2300" dirty="0" smtClean="0">
                <a:solidFill>
                  <a:srgbClr val="0070C0"/>
                </a:solidFill>
              </a:rPr>
              <a:t>tvorí </a:t>
            </a:r>
            <a:r>
              <a:rPr lang="sk-SK" sz="2300" dirty="0">
                <a:solidFill>
                  <a:srgbClr val="FF0000"/>
                </a:solidFill>
              </a:rPr>
              <a:t>spravodlivosť </a:t>
            </a:r>
            <a:r>
              <a:rPr lang="sk-SK" sz="2300" dirty="0">
                <a:solidFill>
                  <a:srgbClr val="0070C0"/>
                </a:solidFill>
              </a:rPr>
              <a:t>a najmä </a:t>
            </a:r>
            <a:r>
              <a:rPr lang="sk-SK" sz="2300" dirty="0">
                <a:solidFill>
                  <a:srgbClr val="FF0000"/>
                </a:solidFill>
              </a:rPr>
              <a:t>vzájomná láska</a:t>
            </a:r>
            <a:r>
              <a:rPr lang="sk-SK" sz="2300" dirty="0">
                <a:solidFill>
                  <a:srgbClr val="0070C0"/>
                </a:solidFill>
              </a:rPr>
              <a:t>. Ňou </a:t>
            </a:r>
            <a:r>
              <a:rPr lang="sk-SK" sz="2300" dirty="0" smtClean="0">
                <a:solidFill>
                  <a:srgbClr val="0070C0"/>
                </a:solidFill>
              </a:rPr>
              <a:t>sa </a:t>
            </a:r>
            <a:r>
              <a:rPr lang="sk-SK" sz="2300" dirty="0">
                <a:solidFill>
                  <a:srgbClr val="0070C0"/>
                </a:solidFill>
              </a:rPr>
              <a:t>spoločenstvá - rodiny, </a:t>
            </a:r>
            <a:r>
              <a:rPr lang="sk-SK" sz="2300" dirty="0" smtClean="0">
                <a:solidFill>
                  <a:srgbClr val="0070C0"/>
                </a:solidFill>
              </a:rPr>
              <a:t>národy</a:t>
            </a:r>
            <a:r>
              <a:rPr lang="sk-SK" sz="2300" dirty="0">
                <a:solidFill>
                  <a:srgbClr val="0070C0"/>
                </a:solidFill>
              </a:rPr>
              <a:t>, </a:t>
            </a:r>
            <a:r>
              <a:rPr lang="sk-SK" sz="2300" dirty="0" smtClean="0">
                <a:solidFill>
                  <a:srgbClr val="0070C0"/>
                </a:solidFill>
              </a:rPr>
              <a:t>celé </a:t>
            </a:r>
            <a:r>
              <a:rPr lang="sk-SK" sz="2300" dirty="0">
                <a:solidFill>
                  <a:srgbClr val="0070C0"/>
                </a:solidFill>
              </a:rPr>
              <a:t>ľudstvo – podobajú jednote troch Božských osôb v Najsvätejšej </a:t>
            </a:r>
            <a:r>
              <a:rPr lang="sk-SK" sz="2300" dirty="0" smtClean="0">
                <a:solidFill>
                  <a:srgbClr val="0070C0"/>
                </a:solidFill>
              </a:rPr>
              <a:t>Trojici</a:t>
            </a:r>
          </a:p>
          <a:p>
            <a:r>
              <a:rPr lang="sk-SK" sz="2300" dirty="0" smtClean="0">
                <a:solidFill>
                  <a:srgbClr val="FF0000"/>
                </a:solidFill>
              </a:rPr>
              <a:t>Pán </a:t>
            </a:r>
            <a:r>
              <a:rPr lang="sk-SK" sz="2300" dirty="0">
                <a:solidFill>
                  <a:srgbClr val="FF0000"/>
                </a:solidFill>
              </a:rPr>
              <a:t>Ježiš povedal: </a:t>
            </a:r>
            <a:r>
              <a:rPr lang="sk-SK" sz="2200" i="1" dirty="0">
                <a:solidFill>
                  <a:srgbClr val="0070C0"/>
                </a:solidFill>
              </a:rPr>
              <a:t>„Aby všetci boli jedno, ako ty, Otče, vo mne a ja v tebe, aby aj oni boli v nás, aby svet uveril, že si ma ty poslal... Ja som v nich a ty vo mne. Nech sú tak dokonale jedno, aby svet spoznal, že si ma ty poslal a že ich miluješ tak, ako miluješ mňa.“ </a:t>
            </a:r>
            <a:r>
              <a:rPr lang="sk-SK" sz="2200" dirty="0">
                <a:solidFill>
                  <a:srgbClr val="0070C0"/>
                </a:solidFill>
              </a:rPr>
              <a:t>(Jn 17, 2 1-23)</a:t>
            </a:r>
          </a:p>
          <a:p>
            <a:endParaRPr lang="sk-SK" sz="2500" dirty="0"/>
          </a:p>
        </p:txBody>
      </p:sp>
    </p:spTree>
    <p:extLst>
      <p:ext uri="{BB962C8B-B14F-4D97-AF65-F5344CB8AC3E}">
        <p14:creationId xmlns:p14="http://schemas.microsoft.com/office/powerpoint/2010/main" val="157599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783" y="0"/>
            <a:ext cx="11993217" cy="874643"/>
          </a:xfrm>
        </p:spPr>
        <p:txBody>
          <a:bodyPr>
            <a:normAutofit fontScale="90000"/>
          </a:bodyPr>
          <a:lstStyle/>
          <a:p>
            <a:pPr algn="ctr"/>
            <a:r>
              <a:rPr lang="sk-SK" dirty="0" smtClean="0"/>
              <a:t>	</a:t>
            </a:r>
            <a:r>
              <a:rPr lang="sk-SK" sz="4000" b="1" dirty="0" smtClean="0">
                <a:solidFill>
                  <a:srgbClr val="0070C0"/>
                </a:solidFill>
                <a:latin typeface="Cambria" panose="02040503050406030204" pitchFamily="18" charset="0"/>
                <a:ea typeface="Cambria" panose="02040503050406030204" pitchFamily="18" charset="0"/>
              </a:rPr>
              <a:t>E) ĽUDIA SÚ BOŽÍ SYNOVIA A DCÉRY</a:t>
            </a:r>
            <a:br>
              <a:rPr lang="sk-SK" sz="4000" b="1" dirty="0" smtClean="0">
                <a:solidFill>
                  <a:srgbClr val="0070C0"/>
                </a:solidFill>
                <a:latin typeface="Cambria" panose="02040503050406030204" pitchFamily="18" charset="0"/>
                <a:ea typeface="Cambria" panose="02040503050406030204" pitchFamily="18" charset="0"/>
              </a:rPr>
            </a:br>
            <a:endParaRPr lang="sk-SK" sz="4000" b="1" dirty="0">
              <a:solidFill>
                <a:srgbClr val="0070C0"/>
              </a:solidFill>
              <a:latin typeface="Cambria" panose="02040503050406030204" pitchFamily="18" charset="0"/>
              <a:ea typeface="Cambria" panose="02040503050406030204" pitchFamily="18" charset="0"/>
            </a:endParaRPr>
          </a:p>
        </p:txBody>
      </p:sp>
      <p:sp>
        <p:nvSpPr>
          <p:cNvPr id="3" name="Zástupný objekt pre obsah 2"/>
          <p:cNvSpPr>
            <a:spLocks noGrp="1"/>
          </p:cNvSpPr>
          <p:nvPr>
            <p:ph idx="1"/>
          </p:nvPr>
        </p:nvSpPr>
        <p:spPr>
          <a:xfrm>
            <a:off x="198783" y="1184743"/>
            <a:ext cx="11993217" cy="5613621"/>
          </a:xfrm>
        </p:spPr>
        <p:txBody>
          <a:bodyPr>
            <a:noAutofit/>
          </a:bodyPr>
          <a:lstStyle/>
          <a:p>
            <a:r>
              <a:rPr lang="sk-SK" sz="2300" dirty="0">
                <a:solidFill>
                  <a:srgbClr val="FF0000"/>
                </a:solidFill>
                <a:latin typeface="Cambria" panose="02040503050406030204" pitchFamily="18" charset="0"/>
                <a:ea typeface="Cambria" panose="02040503050406030204" pitchFamily="18" charset="0"/>
              </a:rPr>
              <a:t>Najvyššia hodnosť a dôstojnosť človeka je v tom, že je povolaný za Božie dieťa</a:t>
            </a:r>
            <a:r>
              <a:rPr lang="sk-SK" sz="2300" dirty="0">
                <a:latin typeface="Cambria" panose="02040503050406030204" pitchFamily="18" charset="0"/>
                <a:ea typeface="Cambria" panose="02040503050406030204" pitchFamily="18" charset="0"/>
              </a:rPr>
              <a:t>. </a:t>
            </a:r>
            <a:endParaRPr lang="sk-SK" sz="2300" dirty="0" smtClean="0">
              <a:latin typeface="Cambria" panose="02040503050406030204" pitchFamily="18" charset="0"/>
              <a:ea typeface="Cambria" panose="02040503050406030204" pitchFamily="18" charset="0"/>
            </a:endParaRPr>
          </a:p>
          <a:p>
            <a:r>
              <a:rPr lang="sk-SK" sz="2300" dirty="0" smtClean="0">
                <a:solidFill>
                  <a:srgbClr val="0070C0"/>
                </a:solidFill>
                <a:latin typeface="Cambria" panose="02040503050406030204" pitchFamily="18" charset="0"/>
                <a:ea typeface="Cambria" panose="02040503050406030204" pitchFamily="18" charset="0"/>
              </a:rPr>
              <a:t>Už prvým ľuďom dal Boh zvláštny </a:t>
            </a:r>
            <a:r>
              <a:rPr lang="sk-SK" sz="2300" dirty="0">
                <a:solidFill>
                  <a:srgbClr val="0070C0"/>
                </a:solidFill>
                <a:latin typeface="Cambria" panose="02040503050406030204" pitchFamily="18" charset="0"/>
                <a:ea typeface="Cambria" panose="02040503050406030204" pitchFamily="18" charset="0"/>
              </a:rPr>
              <a:t>nadprirodzený dar, ktorý voláme </a:t>
            </a:r>
            <a:r>
              <a:rPr lang="sk-SK" sz="2300" dirty="0">
                <a:solidFill>
                  <a:srgbClr val="FF0000"/>
                </a:solidFill>
                <a:latin typeface="Cambria" panose="02040503050406030204" pitchFamily="18" charset="0"/>
                <a:ea typeface="Cambria" panose="02040503050406030204" pitchFamily="18" charset="0"/>
              </a:rPr>
              <a:t>Boží život alebo milosť posväcujúca. </a:t>
            </a:r>
            <a:r>
              <a:rPr lang="sk-SK" sz="2300" dirty="0" smtClean="0">
                <a:solidFill>
                  <a:srgbClr val="0070C0"/>
                </a:solidFill>
                <a:latin typeface="Cambria" panose="02040503050406030204" pitchFamily="18" charset="0"/>
                <a:ea typeface="Cambria" panose="02040503050406030204" pitchFamily="18" charset="0"/>
              </a:rPr>
              <a:t>Tento </a:t>
            </a:r>
            <a:r>
              <a:rPr lang="sk-SK" sz="2300" dirty="0">
                <a:solidFill>
                  <a:srgbClr val="0070C0"/>
                </a:solidFill>
                <a:latin typeface="Cambria" panose="02040503050406030204" pitchFamily="18" charset="0"/>
                <a:ea typeface="Cambria" panose="02040503050406030204" pitchFamily="18" charset="0"/>
              </a:rPr>
              <a:t>dar je vrcholným znakom podobnosti človeka s Bohom. </a:t>
            </a:r>
            <a:endParaRPr lang="sk-SK" sz="2300" dirty="0" smtClean="0">
              <a:solidFill>
                <a:srgbClr val="0070C0"/>
              </a:solidFill>
              <a:latin typeface="Cambria" panose="02040503050406030204" pitchFamily="18" charset="0"/>
              <a:ea typeface="Cambria" panose="02040503050406030204" pitchFamily="18" charset="0"/>
            </a:endParaRPr>
          </a:p>
          <a:p>
            <a:r>
              <a:rPr lang="sk-SK" sz="2300" dirty="0" smtClean="0">
                <a:solidFill>
                  <a:srgbClr val="FF0000"/>
                </a:solidFill>
                <a:latin typeface="Cambria" panose="02040503050406030204" pitchFamily="18" charset="0"/>
                <a:ea typeface="Cambria" panose="02040503050406030204" pitchFamily="18" charset="0"/>
              </a:rPr>
              <a:t>Prví ľudia </a:t>
            </a:r>
            <a:r>
              <a:rPr lang="sk-SK" sz="2300" dirty="0">
                <a:solidFill>
                  <a:srgbClr val="FF0000"/>
                </a:solidFill>
                <a:latin typeface="Cambria" panose="02040503050406030204" pitchFamily="18" charset="0"/>
                <a:ea typeface="Cambria" panose="02040503050406030204" pitchFamily="18" charset="0"/>
              </a:rPr>
              <a:t>hodnosť Božieho synovstva hriechom stratili. </a:t>
            </a:r>
            <a:r>
              <a:rPr lang="sk-SK" sz="2300" dirty="0">
                <a:solidFill>
                  <a:srgbClr val="0070C0"/>
                </a:solidFill>
                <a:latin typeface="Cambria" panose="02040503050406030204" pitchFamily="18" charset="0"/>
                <a:ea typeface="Cambria" panose="02040503050406030204" pitchFamily="18" charset="0"/>
              </a:rPr>
              <a:t>Pán Ježiš toto povolanie ľudí za Božích synov a dcéry obnovil. Svojím vykúpením ľudom znovu získal a ponúka dar Božieho života. Vďaka tomuto </a:t>
            </a:r>
            <a:r>
              <a:rPr lang="sk-SK" sz="2300" dirty="0" smtClean="0">
                <a:solidFill>
                  <a:srgbClr val="0070C0"/>
                </a:solidFill>
                <a:latin typeface="Cambria" panose="02040503050406030204" pitchFamily="18" charset="0"/>
                <a:ea typeface="Cambria" panose="02040503050406030204" pitchFamily="18" charset="0"/>
              </a:rPr>
              <a:t>daru </a:t>
            </a:r>
            <a:r>
              <a:rPr lang="sk-SK" sz="2300" dirty="0">
                <a:solidFill>
                  <a:srgbClr val="0070C0"/>
                </a:solidFill>
                <a:latin typeface="Cambria" panose="02040503050406030204" pitchFamily="18" charset="0"/>
                <a:ea typeface="Cambria" panose="02040503050406030204" pitchFamily="18" charset="0"/>
              </a:rPr>
              <a:t>nás nebeský Otec opäť prijíma za svojich synov a dcéry a umožňuje nám žiť v spoločenstve lásky Najsvätejšej Trojice. </a:t>
            </a:r>
            <a:endParaRPr lang="sk-SK" sz="2300" dirty="0" smtClean="0">
              <a:solidFill>
                <a:srgbClr val="0070C0"/>
              </a:solidFill>
              <a:latin typeface="Cambria" panose="02040503050406030204" pitchFamily="18" charset="0"/>
              <a:ea typeface="Cambria" panose="02040503050406030204" pitchFamily="18" charset="0"/>
            </a:endParaRPr>
          </a:p>
          <a:p>
            <a:r>
              <a:rPr lang="sk-SK" sz="2300" dirty="0" smtClean="0">
                <a:solidFill>
                  <a:srgbClr val="0070C0"/>
                </a:solidFill>
                <a:latin typeface="Cambria" panose="02040503050406030204" pitchFamily="18" charset="0"/>
                <a:ea typeface="Cambria" panose="02040503050406030204" pitchFamily="18" charset="0"/>
              </a:rPr>
              <a:t>Svätý </a:t>
            </a:r>
            <a:r>
              <a:rPr lang="sk-SK" sz="2300" dirty="0">
                <a:solidFill>
                  <a:srgbClr val="0070C0"/>
                </a:solidFill>
                <a:latin typeface="Cambria" panose="02040503050406030204" pitchFamily="18" charset="0"/>
                <a:ea typeface="Cambria" panose="02040503050406030204" pitchFamily="18" charset="0"/>
              </a:rPr>
              <a:t>Pavol apoštol </a:t>
            </a:r>
            <a:r>
              <a:rPr lang="sk-SK" sz="2300" dirty="0" smtClean="0">
                <a:solidFill>
                  <a:srgbClr val="0070C0"/>
                </a:solidFill>
                <a:latin typeface="Cambria" panose="02040503050406030204" pitchFamily="18" charset="0"/>
                <a:ea typeface="Cambria" panose="02040503050406030204" pitchFamily="18" charset="0"/>
              </a:rPr>
              <a:t>napísal</a:t>
            </a:r>
            <a:r>
              <a:rPr lang="sk-SK" sz="2300" dirty="0">
                <a:solidFill>
                  <a:srgbClr val="0070C0"/>
                </a:solidFill>
                <a:latin typeface="Cambria" panose="02040503050406030204" pitchFamily="18" charset="0"/>
                <a:ea typeface="Cambria" panose="02040503050406030204" pitchFamily="18" charset="0"/>
              </a:rPr>
              <a:t>: </a:t>
            </a:r>
            <a:r>
              <a:rPr lang="sk-SK" sz="2100" i="1" dirty="0">
                <a:solidFill>
                  <a:srgbClr val="0070C0"/>
                </a:solidFill>
                <a:latin typeface="Cambria" panose="02040503050406030204" pitchFamily="18" charset="0"/>
                <a:ea typeface="Cambria" panose="02040503050406030204" pitchFamily="18" charset="0"/>
              </a:rPr>
              <a:t>„Nech je zvelebený Boh a Otec nášho Pána Ježiša Krista, ktorý nás v Kristovi požehnal všetkým nebeským duchovným požehnaním. Veď v ňom si nás ešte pred stvorením sveta vyvolil, aby sme boli pred jeho tvárou svätí a nepoškvrnení v láske; on nás podľa dobrotivého rozhodnutia svojej vôle predurčil, aby sme sa skrze Ježiša Krista stali jeho adoptovanými synmi na chválu a slávu jeho milosti, ktorou nás obdaroval v milovanom Synovi.“ (Ef 1, 3-6)</a:t>
            </a:r>
          </a:p>
          <a:p>
            <a:r>
              <a:rPr lang="sk-SK" sz="2300" dirty="0">
                <a:solidFill>
                  <a:srgbClr val="FF0000"/>
                </a:solidFill>
                <a:latin typeface="Cambria" panose="02040503050406030204" pitchFamily="18" charset="0"/>
                <a:ea typeface="Cambria" panose="02040503050406030204" pitchFamily="18" charset="0"/>
              </a:rPr>
              <a:t>Pre hodnosť Božieho synovstva človek prevyšuje rastliny, zvieratá a celý hmotný svet. </a:t>
            </a:r>
            <a:r>
              <a:rPr lang="sk-SK" sz="2300" dirty="0">
                <a:solidFill>
                  <a:srgbClr val="0070C0"/>
                </a:solidFill>
                <a:latin typeface="Cambria" panose="02040503050406030204" pitchFamily="18" charset="0"/>
                <a:ea typeface="Cambria" panose="02040503050406030204" pitchFamily="18" charset="0"/>
              </a:rPr>
              <a:t>V človekovi sa celé stvorenie zapája do oslavy Stvoriteľa. </a:t>
            </a:r>
          </a:p>
        </p:txBody>
      </p:sp>
    </p:spTree>
    <p:extLst>
      <p:ext uri="{BB962C8B-B14F-4D97-AF65-F5344CB8AC3E}">
        <p14:creationId xmlns:p14="http://schemas.microsoft.com/office/powerpoint/2010/main" val="2361776565"/>
      </p:ext>
    </p:extLst>
  </p:cSld>
  <p:clrMapOvr>
    <a:masterClrMapping/>
  </p:clrMapOvr>
</p:sld>
</file>

<file path=ppt/theme/theme1.xml><?xml version="1.0" encoding="utf-8"?>
<a:theme xmlns:a="http://schemas.openxmlformats.org/drawingml/2006/main" name="Dym">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Default Theme</Template>
  <TotalTime>830</TotalTime>
  <Words>5317</Words>
  <Application>Microsoft Office PowerPoint</Application>
  <PresentationFormat>Širokouhlá</PresentationFormat>
  <Paragraphs>140</Paragraphs>
  <Slides>30</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30</vt:i4>
      </vt:variant>
    </vt:vector>
  </HeadingPairs>
  <TitlesOfParts>
    <vt:vector size="38" baseType="lpstr">
      <vt:lpstr>Arial</vt:lpstr>
      <vt:lpstr>Calibri</vt:lpstr>
      <vt:lpstr>Cambria</vt:lpstr>
      <vt:lpstr>Cambria Math</vt:lpstr>
      <vt:lpstr>Century Gothic</vt:lpstr>
      <vt:lpstr>Times New Roman</vt:lpstr>
      <vt:lpstr>Wingdings 3</vt:lpstr>
      <vt:lpstr>Dym</vt:lpstr>
      <vt:lpstr>DIECÉZNA ŠKOLA VIERY III. </vt:lpstr>
      <vt:lpstr>     ÚVOD</vt:lpstr>
      <vt:lpstr>1. BOH POSLAL SVOJHO SYNA </vt:lpstr>
      <vt:lpstr>2. ČLOVEK V BOŽOM PLÁNE </vt:lpstr>
      <vt:lpstr>A) ČLOVEKA STVORIL BOH Z LÁSKY </vt:lpstr>
      <vt:lpstr>    B)ČLOVEK - KORUNA TVORSTVA </vt:lpstr>
      <vt:lpstr>C) ČLOVEK JE BOŽÍ OBRAZ </vt:lpstr>
      <vt:lpstr>D) ČLOVEK JE TVOR SPOLOČENSKÝ </vt:lpstr>
      <vt:lpstr> E) ĽUDIA SÚ BOŽÍ SYNOVIA A DCÉRY </vt:lpstr>
      <vt:lpstr>F) ČLOVEK JE STVORENÝ PRE NEBO </vt:lpstr>
      <vt:lpstr>3. BOH - ZÁCHRANCA ĽUDÍ ZRANENÝCH HRIECHOM </vt:lpstr>
      <vt:lpstr>A. NÁSLEDKY DEDIČNÉHO HRIECHU</vt:lpstr>
      <vt:lpstr>B) HRIECH UVRHOL ĽUDÍ DO NEŠŤASTIA </vt:lpstr>
      <vt:lpstr>C) BOH OTEC PRISĽÚBIL VYKUPITEĽA – PROTOEVANJELIUM (PRVÉ EVANJELIUM) </vt:lpstr>
      <vt:lpstr>4. ÚLOHA VYVOLENÉHO NÁRODA V DEJINÁCH SPÁSY </vt:lpstr>
      <vt:lpstr>A) SVÄTÝ JÁN KRSTITEĽ- PREDCHODCA PÁNA </vt:lpstr>
      <vt:lpstr>5. SYN BOŽÍ MEDZI NAMI </vt:lpstr>
      <vt:lpstr>A)MÁRIA – DCÉRA IZRAELA -BOHORODIČKA </vt:lpstr>
      <vt:lpstr>B) TAJOMSTVO KRISTOVHO VTELENIA </vt:lpstr>
      <vt:lpstr>C) JEŽIŠOV POZEMSKÝ ŽIVOT </vt:lpstr>
      <vt:lpstr>D) JEŽIŠ JE HISTORICKÁ OSOBA </vt:lpstr>
      <vt:lpstr>Nekresťanské spisy o historicite Ježiša Krista</vt:lpstr>
      <vt:lpstr>E) JEŽIŠ KRISTUS JE SYN BOŽÍ </vt:lpstr>
      <vt:lpstr>Prezentácia programu PowerPoint</vt:lpstr>
      <vt:lpstr>6. JEŽIŠ KRISTUS - PRISĽÚBENÝ VYKUPITEĽ </vt:lpstr>
      <vt:lpstr>A) Kristus - učiteľ lásky </vt:lpstr>
      <vt:lpstr>B) Kristus ohlasuje Božie kráľovstvo </vt:lpstr>
      <vt:lpstr>C) Božie kráľovstvo - nový svet Božej lásky </vt:lpstr>
      <vt:lpstr>D) Kristove zázraky - znaky Božieho kráľovstva </vt:lpstr>
      <vt:lpstr>E) Kristus - znamenie, ktorému odporujú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SVIATOSTI  UZDRAVENIA </dc:title>
  <dc:creator>Jozef</dc:creator>
  <cp:lastModifiedBy>Jozef</cp:lastModifiedBy>
  <cp:revision>94</cp:revision>
  <dcterms:created xsi:type="dcterms:W3CDTF">2019-01-13T14:49:47Z</dcterms:created>
  <dcterms:modified xsi:type="dcterms:W3CDTF">2020-11-12T10:10:06Z</dcterms:modified>
</cp:coreProperties>
</file>