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25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Kliknutím 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78296" y="63609"/>
            <a:ext cx="11847442" cy="6304823"/>
          </a:xfrm>
        </p:spPr>
        <p:txBody>
          <a:bodyPr>
            <a:normAutofit fontScale="90000"/>
          </a:bodyPr>
          <a:lstStyle/>
          <a:p>
            <a:pPr algn="ctr"/>
            <a:r>
              <a:rPr lang="sk-SK" b="1" cap="small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k-SK" b="1" cap="small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k-SK" b="1" cap="smal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k-SK" b="1" cap="smal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k-SK" b="1" cap="small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k-SK" b="1" cap="small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k-SK" sz="4900" b="1" cap="small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DIECÉZNA </a:t>
            </a:r>
            <a:r>
              <a:rPr lang="sk-SK" sz="4900" b="1" cap="smal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ŠKOLA VIERY III.</a:t>
            </a:r>
            <a:r>
              <a:rPr lang="sk-SK" sz="4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k-SK" sz="4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k-SK" sz="49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k-SK" sz="49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k-SK" sz="4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sk-SK" sz="4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TÉMA: VERÍM V SVÄTÚ CIRKEV KATOLÍCKU</a:t>
            </a:r>
            <a:r>
              <a:rPr lang="sk-SK" sz="4900" dirty="0">
                <a:solidFill>
                  <a:srgbClr val="FF0000"/>
                </a:solidFill>
              </a:rPr>
              <a:t/>
            </a:r>
            <a:br>
              <a:rPr lang="sk-SK" sz="4900" dirty="0">
                <a:solidFill>
                  <a:srgbClr val="FF0000"/>
                </a:solidFill>
              </a:rPr>
            </a:br>
            <a:r>
              <a:rPr lang="sk-SK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k-SK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sk-SK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1318" y="6249724"/>
            <a:ext cx="12080681" cy="608275"/>
          </a:xfrm>
        </p:spPr>
        <p:txBody>
          <a:bodyPr/>
          <a:lstStyle/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7181060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4685" y="55659"/>
            <a:ext cx="11977315" cy="1105231"/>
          </a:xfrm>
        </p:spPr>
        <p:txBody>
          <a:bodyPr>
            <a:noAutofit/>
          </a:bodyPr>
          <a:lstStyle/>
          <a:p>
            <a:pPr algn="ctr"/>
            <a:r>
              <a:rPr lang="sk-SK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6.Účasť laikov na živote a poslaní Cirkvi</a:t>
            </a:r>
            <a:r>
              <a:rPr lang="sk-SK" sz="4000" dirty="0">
                <a:solidFill>
                  <a:srgbClr val="FF0000"/>
                </a:solidFill>
              </a:rPr>
              <a:t/>
            </a:r>
            <a:br>
              <a:rPr lang="sk-SK" sz="4000" dirty="0">
                <a:solidFill>
                  <a:srgbClr val="FF0000"/>
                </a:solidFill>
              </a:rPr>
            </a:br>
            <a:endParaRPr lang="sk-SK" sz="4000" dirty="0">
              <a:solidFill>
                <a:srgbClr val="FF0000"/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214685" y="1160890"/>
            <a:ext cx="11977315" cy="5697110"/>
          </a:xfrm>
        </p:spPr>
        <p:txBody>
          <a:bodyPr>
            <a:noAutofit/>
          </a:bodyPr>
          <a:lstStyle/>
          <a:p>
            <a:r>
              <a:rPr lang="sk-SK" sz="2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Jednoduchí veriaci - laici - majú v Cirkvi vlastné postavenie a úlohy</a:t>
            </a:r>
            <a:r>
              <a:rPr lang="sk-SK" sz="23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k-SK" sz="2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Krstom a birmovaním sú posvätení na kráľovské či všeobecné kňazstvo. </a:t>
            </a:r>
            <a:r>
              <a:rPr lang="sk-SK" sz="23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Hovorí </a:t>
            </a:r>
            <a:r>
              <a:rPr lang="sk-SK" sz="2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tom uznesenie Druhého vatikánskeho koncilu: </a:t>
            </a:r>
            <a:r>
              <a:rPr lang="sk-SK" sz="23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„Každý laik práve vďaka darom, ktorých sa mu dostalo, je svedkom a zároveň živým nástrojom poslania samej Cirkvi“</a:t>
            </a:r>
            <a:r>
              <a:rPr lang="sk-SK" sz="2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(Lumen gentium- Svetlo národov SN, 33).</a:t>
            </a:r>
          </a:p>
          <a:p>
            <a:r>
              <a:rPr lang="sk-SK" sz="2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Laici uplatňujú svoje všeobecne kňazstvo najmä živou účasťou na </a:t>
            </a:r>
            <a:r>
              <a:rPr lang="sk-SK" sz="23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bohoslužbách. </a:t>
            </a:r>
            <a:r>
              <a:rPr lang="sk-SK" sz="23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Cirkev </a:t>
            </a:r>
            <a:r>
              <a:rPr lang="sk-SK" sz="2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 veľký osoh z </a:t>
            </a:r>
            <a:r>
              <a:rPr lang="sk-SK" sz="23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laikov aj tým, </a:t>
            </a:r>
            <a:r>
              <a:rPr lang="sk-SK" sz="2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keď trpezlivo znášajú bolesti a choroby a vedia ich pridružiť k vykupiteľskému dielu Kristovmu.</a:t>
            </a:r>
          </a:p>
          <a:p>
            <a:r>
              <a:rPr lang="sk-SK" sz="2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Jednoduchí veriaci poskytujú Cirkvi veľkú službu uskutočňovaním laického apoštolátu</a:t>
            </a:r>
            <a:r>
              <a:rPr lang="sk-SK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sk-SK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3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sk-SK" sz="2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uznesení koncilu čítame: </a:t>
            </a:r>
            <a:r>
              <a:rPr lang="sk-SK" sz="23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„Laici sú však povolaní najmä na to, aby zabezpečili prítomnosť a účinkovanie Cirkvi na tých miestach a v tých okolnostiach, kde sa ona môže stať soľou zeme jedine prostredníctvom nich“ </a:t>
            </a:r>
            <a:r>
              <a:rPr lang="sk-SK" sz="2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(SN, 33)</a:t>
            </a:r>
          </a:p>
          <a:p>
            <a:r>
              <a:rPr lang="sk-SK" sz="2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Veriaci v Cirkvi nemajú ani nemôžu nahradiť biskupov a kňazov</a:t>
            </a:r>
            <a:r>
              <a:rPr lang="sk-SK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k-SK" sz="2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majú spolu s nimi zveľaďovať Cirkev činnosťou, ktorá je im vlastná, a uskutočňovaním povolania, ktoré dostali</a:t>
            </a:r>
            <a:r>
              <a:rPr lang="sk-SK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2075235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7221" y="818984"/>
            <a:ext cx="12245009" cy="4105524"/>
          </a:xfrm>
        </p:spPr>
        <p:txBody>
          <a:bodyPr/>
          <a:lstStyle/>
          <a:p>
            <a:pPr algn="ctr"/>
            <a:r>
              <a:rPr lang="sk-SK" b="1" dirty="0" smtClean="0"/>
              <a:t/>
            </a:r>
            <a:br>
              <a:rPr lang="sk-SK" b="1" dirty="0" smtClean="0"/>
            </a:br>
            <a:r>
              <a:rPr lang="sk-SK" b="1" dirty="0"/>
              <a:t/>
            </a:r>
            <a:br>
              <a:rPr lang="sk-SK" b="1" dirty="0"/>
            </a:br>
            <a:r>
              <a:rPr lang="sk-SK" b="1" dirty="0" smtClean="0"/>
              <a:t/>
            </a:r>
            <a:br>
              <a:rPr lang="sk-SK" b="1" dirty="0" smtClean="0"/>
            </a:br>
            <a:r>
              <a:rPr lang="sk-SK" sz="4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 </a:t>
            </a:r>
            <a:r>
              <a:rPr lang="sk-SK" sz="4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CIRKEV - DIELO SLUŽBY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238539" y="5852160"/>
            <a:ext cx="11266073" cy="59062"/>
          </a:xfrm>
        </p:spPr>
        <p:txBody>
          <a:bodyPr>
            <a:normAutofit fontScale="25000" lnSpcReduction="20000"/>
          </a:bodyPr>
          <a:lstStyle/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1330194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4442" y="71562"/>
            <a:ext cx="11879247" cy="1248355"/>
          </a:xfrm>
        </p:spPr>
        <p:txBody>
          <a:bodyPr/>
          <a:lstStyle/>
          <a:p>
            <a:pPr algn="ctr"/>
            <a:r>
              <a:rPr lang="sk-SK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1.Rodinný život v Cirkvi</a:t>
            </a:r>
            <a:r>
              <a:rPr lang="sk-SK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k-SK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sk-SK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51075" y="1152939"/>
            <a:ext cx="12040925" cy="5705061"/>
          </a:xfrm>
        </p:spPr>
        <p:txBody>
          <a:bodyPr>
            <a:noAutofit/>
          </a:bodyPr>
          <a:lstStyle/>
          <a:p>
            <a:r>
              <a:rPr lang="sk-SK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Podľa Kristovho príkazu je Cirkev veľkým rodinným spoločenstvom.</a:t>
            </a:r>
            <a:r>
              <a:rPr lang="sk-SK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3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Cirkev </a:t>
            </a:r>
            <a:r>
              <a:rPr lang="sk-SK" sz="23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počiatkom a zárodkom </a:t>
            </a:r>
            <a:r>
              <a:rPr lang="sk-SK" sz="23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3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všeľudskej rodiny</a:t>
            </a:r>
            <a:r>
              <a:rPr lang="sk-SK" sz="23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sk-SK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Náplňou nášho rodinného života v Cirkvi je vzájomná služba lásky.</a:t>
            </a:r>
            <a:r>
              <a:rPr lang="sk-SK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sk-SK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Rodinný život Cirkvi uskutočňujeme najmä v rámci farnosti</a:t>
            </a:r>
            <a:r>
              <a:rPr lang="sk-SK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3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nej vykonávame rôzne služby lásky jeden druhému.</a:t>
            </a:r>
          </a:p>
          <a:p>
            <a:r>
              <a:rPr lang="sk-SK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jednej rodiny nás v Cirkvi spájajú putá spolupatričnosti, spolucítenia a spoluzodpovednosti</a:t>
            </a:r>
            <a:r>
              <a:rPr lang="sk-SK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sk-SK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Spolucítenie </a:t>
            </a:r>
            <a:r>
              <a:rPr lang="sk-SK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znamená, že sa vieme radovať s radujúcimi a plakať s plačúcimi (</a:t>
            </a:r>
            <a:r>
              <a:rPr lang="sk-SK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Por. Rim</a:t>
            </a:r>
            <a:r>
              <a:rPr lang="sk-SK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12, 15).</a:t>
            </a:r>
            <a:r>
              <a:rPr lang="sk-SK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Spoluzodpovednosť</a:t>
            </a:r>
            <a:r>
              <a:rPr lang="sk-SK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3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zasa ochota podieľať sa na starostiach Cirkvi a mať jeden za druhého zodpovednosť podľa slov Písma: </a:t>
            </a:r>
            <a:r>
              <a:rPr lang="sk-SK" sz="23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„Neste si vzájomne bremena, a tak naplníte Kristov zákon“</a:t>
            </a:r>
            <a:r>
              <a:rPr lang="sk-SK" sz="23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sk-SK" sz="23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Gal</a:t>
            </a:r>
            <a:r>
              <a:rPr lang="sk-SK" sz="23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6, 2).</a:t>
            </a:r>
          </a:p>
          <a:p>
            <a:r>
              <a:rPr lang="sk-SK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sk-SK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čo premieňa ľudí na bratov a sestry a tvorí z nich ozajstné rodinné spoločenstvo, je láska.</a:t>
            </a:r>
            <a:r>
              <a:rPr lang="sk-SK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3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Pán </a:t>
            </a:r>
            <a:r>
              <a:rPr lang="sk-SK" sz="23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Ježiš dal Cirkvi lásku za najvyšší príkaz a hlavné pravidlo života: </a:t>
            </a:r>
            <a:r>
              <a:rPr lang="sk-SK" sz="23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„Toto vám prikazujem: aby ste sa milovali navzájom“</a:t>
            </a:r>
            <a:r>
              <a:rPr lang="sk-SK" sz="23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sk-SK" sz="23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Jn</a:t>
            </a:r>
            <a:r>
              <a:rPr lang="sk-SK" sz="23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15, </a:t>
            </a:r>
            <a:r>
              <a:rPr lang="sk-SK" sz="23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17)</a:t>
            </a:r>
            <a:r>
              <a:rPr lang="sk-SK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sk-SK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k-SK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54716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0588" y="0"/>
            <a:ext cx="11961411" cy="1073426"/>
          </a:xfrm>
        </p:spPr>
        <p:txBody>
          <a:bodyPr>
            <a:noAutofit/>
          </a:bodyPr>
          <a:lstStyle/>
          <a:p>
            <a:pPr algn="ctr"/>
            <a:r>
              <a:rPr lang="sk-SK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2.Cirkev </a:t>
            </a:r>
            <a:r>
              <a:rPr lang="sk-SK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slávi bohoslužby</a:t>
            </a:r>
            <a:r>
              <a:rPr lang="sk-SK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k-SK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sk-SK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79513" y="1176793"/>
            <a:ext cx="12038275" cy="5681207"/>
          </a:xfrm>
        </p:spPr>
        <p:txBody>
          <a:bodyPr>
            <a:normAutofit/>
          </a:bodyPr>
          <a:lstStyle/>
          <a:p>
            <a:r>
              <a:rPr lang="sk-SK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Cirkev sa pravidelne zhromažďuje na slávenie liturgie - bohoslužieb. </a:t>
            </a:r>
            <a:r>
              <a:rPr lang="sk-SK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Bohoslužbami je Cirkev najdokonalejšou služobníčkou Boha aj služobníčkou ľudí. </a:t>
            </a:r>
            <a:endParaRPr lang="sk-SK" sz="26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sk-SK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bohoslužbách sa nezúčastňujeme ako diváci, ale sa do nich živo zapájame činnou účasťou.</a:t>
            </a:r>
            <a:r>
              <a:rPr lang="sk-SK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sk-SK" sz="26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Cirkev </a:t>
            </a:r>
            <a:r>
              <a:rPr lang="sk-SK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slávi rôzne druhy bohoslužieb. Najvznešenejšou medzi nimi je svätá omša</a:t>
            </a:r>
            <a:r>
              <a:rPr lang="sk-SK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sk-SK" sz="26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Slávenie </a:t>
            </a:r>
            <a:r>
              <a:rPr lang="sk-SK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bohoslužieb je pre Cirkev najväčším dobrodením</a:t>
            </a:r>
            <a:r>
              <a:rPr lang="sk-SK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sk-SK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Koncil hovorí, že „v liturgii vyvrchoľuje činnosť Cirkvi a zároveň z nej pramení všetka jej sila“ </a:t>
            </a:r>
            <a:r>
              <a:rPr lang="sk-SK" sz="2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(Konštitúcia o posvätnej liturgii - PL</a:t>
            </a:r>
            <a:r>
              <a:rPr lang="sk-SK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10). </a:t>
            </a:r>
            <a:r>
              <a:rPr lang="sk-SK" sz="2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Každá </a:t>
            </a:r>
            <a:r>
              <a:rPr lang="sk-SK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bohoslužba je spoločný úkon Krista – Hlavy – a Cirkvi -  jeho tajomného tela, preto ňou najdokonalejšie oslavujeme nebeského Otca. Pozemská liturgia je predobrazom a okúsením toho, čo budeme sláviť v nebi. </a:t>
            </a:r>
          </a:p>
        </p:txBody>
      </p:sp>
    </p:spTree>
    <p:extLst>
      <p:ext uri="{BB962C8B-B14F-4D97-AF65-F5344CB8AC3E}">
        <p14:creationId xmlns:p14="http://schemas.microsoft.com/office/powerpoint/2010/main" val="5988909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539" y="0"/>
            <a:ext cx="11953461" cy="286247"/>
          </a:xfrm>
        </p:spPr>
        <p:txBody>
          <a:bodyPr>
            <a:normAutofit fontScale="90000"/>
          </a:bodyPr>
          <a:lstStyle/>
          <a:p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238539" y="1280160"/>
            <a:ext cx="11879249" cy="5486400"/>
          </a:xfrm>
        </p:spPr>
        <p:txBody>
          <a:bodyPr/>
          <a:lstStyle/>
          <a:p>
            <a:pPr marL="0" indent="0">
              <a:buNone/>
            </a:pPr>
            <a:endParaRPr lang="sk-SK" b="1" dirty="0" smtClean="0"/>
          </a:p>
          <a:p>
            <a:pPr marL="0" indent="0">
              <a:buNone/>
            </a:pPr>
            <a:endParaRPr lang="sk-SK" b="1" dirty="0"/>
          </a:p>
          <a:p>
            <a:pPr marL="0" indent="0">
              <a:buNone/>
            </a:pPr>
            <a:endParaRPr lang="sk-SK" b="1" dirty="0" smtClean="0"/>
          </a:p>
          <a:p>
            <a:pPr marL="0" indent="0">
              <a:buNone/>
            </a:pPr>
            <a:endParaRPr lang="sk-SK" b="1" dirty="0"/>
          </a:p>
          <a:p>
            <a:pPr marL="0" indent="0" algn="ctr">
              <a:buNone/>
            </a:pPr>
            <a:r>
              <a:rPr lang="sk-SK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</a:t>
            </a:r>
            <a:r>
              <a:rPr lang="sk-SK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CIRKEV - MATKA A </a:t>
            </a:r>
            <a:r>
              <a:rPr lang="sk-SK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UČITEĽKA</a:t>
            </a:r>
            <a:endParaRPr lang="sk-SK" sz="4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sk-SK" sz="4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79824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0831" y="0"/>
            <a:ext cx="12001169" cy="922351"/>
          </a:xfrm>
        </p:spPr>
        <p:txBody>
          <a:bodyPr>
            <a:noAutofit/>
          </a:bodyPr>
          <a:lstStyle/>
          <a:p>
            <a:pPr algn="ctr"/>
            <a:r>
              <a:rPr lang="sk-SK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1.Cirkev ohlasuje Evanjelium národom</a:t>
            </a:r>
            <a:r>
              <a:rPr lang="sk-SK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k-SK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sk-SK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278296" y="1224501"/>
            <a:ext cx="11913704" cy="5701085"/>
          </a:xfrm>
        </p:spPr>
        <p:txBody>
          <a:bodyPr>
            <a:normAutofit/>
          </a:bodyPr>
          <a:lstStyle/>
          <a:p>
            <a:r>
              <a:rPr lang="sk-SK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Pán Ježiš zveril Cirkvi misijné poslanie.</a:t>
            </a:r>
            <a:r>
              <a:rPr lang="sk-SK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Apoštolom rozkázal: </a:t>
            </a:r>
            <a:r>
              <a:rPr lang="sk-SK" sz="28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„Choďte do celého sveta a hlásajte evanjelium všetkému stvoreniu!“ </a:t>
            </a:r>
            <a:r>
              <a:rPr lang="sk-SK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sk-SK" sz="28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Mk</a:t>
            </a:r>
            <a:r>
              <a:rPr lang="sk-SK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16, 15) </a:t>
            </a:r>
            <a:r>
              <a:rPr lang="sk-SK" sz="2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Prvými </a:t>
            </a:r>
            <a:r>
              <a:rPr lang="sk-SK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misionármi boli apoštoli. </a:t>
            </a:r>
            <a:r>
              <a:rPr lang="sk-SK" sz="2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Teraz </a:t>
            </a:r>
            <a:r>
              <a:rPr lang="sk-SK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misijnom poslaní pokračujú aj ich nástupcovia - biskupi a kňazi. Svätý Otec a biskupi posielajú </a:t>
            </a:r>
            <a:r>
              <a:rPr lang="sk-SK" sz="2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misionárov </a:t>
            </a:r>
            <a:r>
              <a:rPr lang="sk-SK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rozličných krajín, aby získava1i nové národy pre Krista.</a:t>
            </a:r>
          </a:p>
          <a:p>
            <a:r>
              <a:rPr lang="sk-SK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Misijné územie sú krajiny a národy, kde sa ešte neudomácnila Cirkev.</a:t>
            </a:r>
            <a:r>
              <a:rPr lang="sk-SK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 to. najmä krajiny Ázie a Afriky. </a:t>
            </a:r>
            <a:endParaRPr lang="sk-SK" sz="28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 </a:t>
            </a:r>
            <a:r>
              <a:rPr lang="sk-SK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šírenie Evanjelia nezodpovedá len Svätý Otec a </a:t>
            </a:r>
            <a:r>
              <a:rPr lang="sk-SK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biskupi, ale misijné </a:t>
            </a:r>
            <a:r>
              <a:rPr lang="sk-SK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poslanie sa dotýka všetkých členov Cirkvi.</a:t>
            </a:r>
            <a:r>
              <a:rPr lang="sk-SK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sk-SK" sz="2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Misijné </a:t>
            </a:r>
            <a:r>
              <a:rPr lang="sk-SK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poslanie Cirkvi uskutočňujeme aj u nás doma. Podieľame sa na šírení Evanjelia v našom životnom prostredí.</a:t>
            </a:r>
            <a:r>
              <a:rPr lang="sk-SK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sk-SK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2611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123" y="0"/>
            <a:ext cx="12048877" cy="970059"/>
          </a:xfrm>
        </p:spPr>
        <p:txBody>
          <a:bodyPr>
            <a:noAutofit/>
          </a:bodyPr>
          <a:lstStyle/>
          <a:p>
            <a:pPr algn="ctr"/>
            <a:r>
              <a:rPr lang="sk-SK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2.Cirkev pomáha svetu</a:t>
            </a:r>
            <a:r>
              <a:rPr lang="sk-SK" dirty="0">
                <a:solidFill>
                  <a:srgbClr val="C00000"/>
                </a:solidFill>
              </a:rPr>
              <a:t/>
            </a:r>
            <a:br>
              <a:rPr lang="sk-SK" dirty="0">
                <a:solidFill>
                  <a:srgbClr val="C00000"/>
                </a:solidFill>
              </a:rPr>
            </a:br>
            <a:endParaRPr lang="sk-SK" dirty="0">
              <a:solidFill>
                <a:srgbClr val="C00000"/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71562" y="1240403"/>
            <a:ext cx="12120438" cy="5677232"/>
          </a:xfrm>
        </p:spPr>
        <p:txBody>
          <a:bodyPr>
            <a:normAutofit/>
          </a:bodyPr>
          <a:lstStyle/>
          <a:p>
            <a:r>
              <a:rPr lang="sk-SK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Cirkev, nežije izolovane od okolitého sveta. Je s ním mnohorako spojená a prežíva s ním spoločný pozemský údel</a:t>
            </a:r>
            <a:r>
              <a:rPr lang="sk-SK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sk-SK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Slúži celému ľudstvu pri budovaní lepšieho sveta. </a:t>
            </a:r>
            <a:r>
              <a:rPr lang="sk-SK" sz="2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Kristus </a:t>
            </a:r>
            <a:r>
              <a:rPr lang="sk-SK" sz="2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vložil Cirkev do sveta ako kvas. </a:t>
            </a:r>
            <a:r>
              <a:rPr lang="sk-SK" sz="2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Vnáša </a:t>
            </a:r>
            <a:r>
              <a:rPr lang="sk-SK" sz="2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ich života zásady spravodlivosti a lásky. Je ochrankyňou ľudských práv a pravých hodnôt. Cirkev je i soľou zeme, lebo chráni, čo je v národoch dobré a zabraňuje skaze a rozkladu. Do ľudského pokolenia vnáša radosť a nádej.</a:t>
            </a:r>
          </a:p>
          <a:p>
            <a:r>
              <a:rPr lang="sk-SK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Cirkev pamätá aj na pozemské dobro človeka.</a:t>
            </a:r>
            <a:r>
              <a:rPr lang="sk-SK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Pričiňuje sa o pokoj a rozvoj národov. </a:t>
            </a:r>
          </a:p>
          <a:p>
            <a:r>
              <a:rPr lang="sk-SK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Účinkovanie Cirkvi znamená pre národy aj rozvoj kultúry a civilizácie</a:t>
            </a:r>
            <a:r>
              <a:rPr lang="sk-SK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sk-SK" sz="28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Veľkým </a:t>
            </a:r>
            <a:r>
              <a:rPr lang="sk-SK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prínosom pre svet je služba Cirkvi veci mieru</a:t>
            </a:r>
            <a:r>
              <a:rPr lang="sk-SK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k-SK" sz="2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Ona je viditeľným znamením a živou prítomnosťou Krista - Kniežaťa pokoja. Preto Kristov pokoj na zemi šíri, ochraňuje a buduje. </a:t>
            </a:r>
            <a:endParaRPr lang="sk-SK" sz="26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19438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5172" y="0"/>
            <a:ext cx="12056827" cy="1129085"/>
          </a:xfrm>
        </p:spPr>
        <p:txBody>
          <a:bodyPr>
            <a:noAutofit/>
          </a:bodyPr>
          <a:lstStyle/>
          <a:p>
            <a:pPr algn="ctr"/>
            <a:r>
              <a:rPr lang="sk-SK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3.Znaky pravosti Cirkvi</a:t>
            </a:r>
            <a:r>
              <a:rPr lang="sk-SK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k-SK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sk-SK" sz="4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35171" y="1192696"/>
            <a:ext cx="12056827" cy="5665304"/>
          </a:xfrm>
        </p:spPr>
        <p:txBody>
          <a:bodyPr>
            <a:noAutofit/>
          </a:bodyPr>
          <a:lstStyle/>
          <a:p>
            <a:r>
              <a:rPr lang="sk-SK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 svete je mnoho náboženských pospolitostí a cirkví, ktoré si nárokujú byť pravou Kristovou Cirkvou. Pán Ježiš však založil iba jednu Cirkev.</a:t>
            </a:r>
            <a:r>
              <a:rPr lang="sk-SK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Poznávame ju podľa vlastností, ktoré jej Kristus vtlačil. </a:t>
            </a:r>
          </a:p>
          <a:p>
            <a:r>
              <a:rPr lang="sk-SK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Kristova Cirkev je jedna</a:t>
            </a:r>
            <a:r>
              <a:rPr lang="sk-SK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k-SK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Ježiš Kristus založil Cirkev jednu, svätú, všeobecnú a apoštolskú.</a:t>
            </a:r>
            <a:r>
              <a:rPr lang="sk-SK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Tieto vlastnosti sú znaky pravosti Cirkvi.</a:t>
            </a:r>
          </a:p>
          <a:p>
            <a:r>
              <a:rPr lang="sk-SK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Kristova Cirkev je svätá</a:t>
            </a:r>
            <a:r>
              <a:rPr lang="sk-SK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k-SK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Svätosť </a:t>
            </a:r>
            <a:r>
              <a:rPr lang="sk-SK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dáva Cirkvi Duch Svätý, ktorý v nej prebýva, pôsobí a všetkých volá k svätosti života. </a:t>
            </a:r>
            <a:r>
              <a:rPr lang="sk-SK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Cirkvi sú síce aj hriešni ľudia. Pán Ježiš to vysvetlil v podobenstve o kúkoli medzi pšenicou. Pôsobením Ducha Svätého sa však očisťujú a premieňajú.</a:t>
            </a:r>
          </a:p>
          <a:p>
            <a:r>
              <a:rPr lang="sk-SK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Kristova Cirkev je katolícka. </a:t>
            </a:r>
            <a:r>
              <a:rPr lang="sk-SK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Všeobecnosť - katolíckosť Cirkvi je v tom, že má otvorenú náruč pre všetkých ľudí. </a:t>
            </a:r>
          </a:p>
          <a:p>
            <a:r>
              <a:rPr lang="sk-SK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Kristova Cirkev je apoštolská. </a:t>
            </a:r>
            <a:r>
              <a:rPr lang="sk-SK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Cirkev </a:t>
            </a:r>
            <a:r>
              <a:rPr lang="sk-SK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postavená na apoštoloch, hlása apoštolské učenie, vyznáva apoštolskú vieru a uskutočňuje apoštolské poslanie. </a:t>
            </a:r>
            <a:r>
              <a:rPr lang="sk-SK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sk-SK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Cirkvi </a:t>
            </a:r>
            <a:r>
              <a:rPr lang="sk-SK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zaručená </a:t>
            </a:r>
            <a:r>
              <a:rPr lang="sk-SK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apoštolská postupnosť</a:t>
            </a:r>
            <a:r>
              <a:rPr lang="sk-SK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Viditeľným znakom apoštolskej postupnosti je podriadenosť a vernosť Svätému Otcovi - nástupcovi svätého Petra apoštola. Náboženská pospolitosť, ktorá ho neuznáva, nepatrí do plného spoločenstva jedinej Kristovej Cirkvi.</a:t>
            </a:r>
          </a:p>
          <a:p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1936543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0589" y="0"/>
            <a:ext cx="11871296" cy="1184744"/>
          </a:xfrm>
        </p:spPr>
        <p:txBody>
          <a:bodyPr>
            <a:noAutofit/>
          </a:bodyPr>
          <a:lstStyle/>
          <a:p>
            <a:pPr algn="ctr"/>
            <a:r>
              <a:rPr lang="sk-SK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4.Cirkev volá k jednote</a:t>
            </a:r>
            <a:r>
              <a:rPr lang="sk-SK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k-SK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sk-SK" sz="4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35171" y="1184744"/>
            <a:ext cx="11966713" cy="5673256"/>
          </a:xfrm>
        </p:spPr>
        <p:txBody>
          <a:bodyPr>
            <a:normAutofit/>
          </a:bodyPr>
          <a:lstStyle/>
          <a:p>
            <a:r>
              <a:rPr lang="sk-SK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Smutným dedičstvom minulosti je, že kresťania žijú rozdelení.</a:t>
            </a:r>
            <a:r>
              <a:rPr lang="sk-SK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Najväčšie </a:t>
            </a:r>
            <a:r>
              <a:rPr lang="sk-SK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spoločenstvá z odlúčených kresťanských spoločenstiev sú: pravoslávna cirkev, evanjelická cirkev, anglikánska cirkev a mnohé ďalšie.</a:t>
            </a:r>
          </a:p>
          <a:p>
            <a:r>
              <a:rPr lang="sk-SK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Rozdelenie kresťanov a nejednota je v rozpore s Kristovým príkazom: </a:t>
            </a:r>
            <a:r>
              <a:rPr lang="sk-SK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„Aby všetci boli jedno ako ty, Otče, vo mne a ja v tebe... aby svet uveril, že si ma ty poslal“ (Jn</a:t>
            </a:r>
            <a:r>
              <a:rPr lang="sk-SK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17, 21)</a:t>
            </a:r>
            <a:r>
              <a:rPr lang="sk-SK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Úsilie </a:t>
            </a:r>
            <a:r>
              <a:rPr lang="sk-SK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Cirkvi o zjednotenie kresťanov nazývame </a:t>
            </a:r>
            <a:r>
              <a:rPr lang="sk-SK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ekumenické </a:t>
            </a:r>
            <a:r>
              <a:rPr lang="sk-SK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hnutie</a:t>
            </a:r>
            <a:r>
              <a:rPr lang="sk-SK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sk-SK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Ekumenickému </a:t>
            </a:r>
            <a:r>
              <a:rPr lang="sk-SK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hnutiu pomáhame najmä znášanlivosťou voči ľudom iného vyznania.</a:t>
            </a:r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Riadime sa pritom heslom pápeža Jána XXIII.: </a:t>
            </a:r>
            <a:r>
              <a:rPr lang="sk-SK" sz="24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„Hľadajte, čo vás spája, nevšímajte si, čo vás rozdeľuje“. </a:t>
            </a:r>
          </a:p>
          <a:p>
            <a:r>
              <a:rPr lang="sk-SK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zjednotenie kresťanov sa pričiňujeme aj modlitbami a prinášaním duchovných obiet</a:t>
            </a:r>
            <a:r>
              <a:rPr lang="sk-SK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k-SK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Treba si ale pamätať, že jednotu Cirkvi najviac upevňujeme vernosťou voči svojej katolíckej viere. Pán Ježiš povedal: </a:t>
            </a:r>
            <a:r>
              <a:rPr lang="sk-SK" sz="24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„A bude jedno stádo a jeden pastier“ (Jn</a:t>
            </a:r>
            <a:r>
              <a:rPr lang="sk-SK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10, 16)</a:t>
            </a:r>
          </a:p>
          <a:p>
            <a:endParaRPr lang="sk-SK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282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0831" y="0"/>
            <a:ext cx="11942859" cy="1184744"/>
          </a:xfrm>
        </p:spPr>
        <p:txBody>
          <a:bodyPr>
            <a:noAutofit/>
          </a:bodyPr>
          <a:lstStyle/>
          <a:p>
            <a:pPr algn="ctr"/>
            <a:r>
              <a:rPr lang="sk-SK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5.Cirkev na Slovensku</a:t>
            </a:r>
            <a:r>
              <a:rPr lang="sk-SK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k-SK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sk-SK" sz="4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7464" y="1248355"/>
            <a:ext cx="12104536" cy="5609645"/>
          </a:xfrm>
        </p:spPr>
        <p:txBody>
          <a:bodyPr>
            <a:noAutofit/>
          </a:bodyPr>
          <a:lstStyle/>
          <a:p>
            <a:r>
              <a:rPr lang="sk-SK" sz="23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Medzi šťastné národy, ku ktorým prišlo Kristovo Evanjelium, patrí aj náš slovenský národ.</a:t>
            </a:r>
            <a:r>
              <a:rPr lang="sk-SK" sz="23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3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Vďaka tomu, že ho naši predkovia prijali, náš národ bol včlenený do všeobecnej Kristovej </a:t>
            </a:r>
            <a:r>
              <a:rPr lang="sk-SK" sz="23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Cirkvi.</a:t>
            </a:r>
          </a:p>
          <a:p>
            <a:r>
              <a:rPr lang="sk-SK" sz="23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Misionármi </a:t>
            </a:r>
            <a:r>
              <a:rPr lang="sk-SK" sz="23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medzi Slovienmi </a:t>
            </a:r>
            <a:r>
              <a:rPr lang="sk-SK" sz="23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boli svätí bratia zo Solúna Cyril </a:t>
            </a:r>
            <a:r>
              <a:rPr lang="sk-SK" sz="23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sk-SK" sz="23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Metod.</a:t>
            </a:r>
            <a:r>
              <a:rPr lang="sk-SK" sz="23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3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Oni priniesli našim predkom vieru v zrozumiteľnej reči. Na Veľkú Moravu prišli v roku 863. Našim predkom priniesli aj nové písmo, zvané hlaholika. Do slovienskej reči preložili Sväte písmo a bohoslužobne knihy. Od pápeža Hadriána II. dostali povolenie používať sloviensku reč pri bohoslužbách. Svätý Cyril - Konštantín zomrel v Ríme 14. februára 869. Po jeho smrti bol svätý Metod ustanovený za prvého arcibiskupa Veľkej Moravy. Svätý Metod zomrel 6. apríla 885.	</a:t>
            </a:r>
          </a:p>
          <a:p>
            <a:r>
              <a:rPr lang="sk-SK" sz="23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Svätého Cyrila a Metoda považujeme za duchovných otcov nášho národa.</a:t>
            </a:r>
            <a:r>
              <a:rPr lang="sk-SK" sz="23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3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Uctievame ich ako apoštolov a našich hlavných nebeských patrónov. </a:t>
            </a:r>
            <a:r>
              <a:rPr lang="sk-SK" sz="23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 </a:t>
            </a:r>
            <a:r>
              <a:rPr lang="sk-SK" sz="23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ich veľké zásluhy pri šírení Evanjelia a kresťanskej kultúry ich Svätý Otec Ján Pavol II. ustanovil za spolupatrónov Európy. Kresťania na Slovensku sa k nim verne hlásia a zveľaďujú ich duchovné dedičstvo. </a:t>
            </a:r>
            <a:r>
              <a:rPr lang="sk-SK" sz="23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“Dedičstvo otcov zachovaj nám, Pane!“</a:t>
            </a:r>
          </a:p>
          <a:p>
            <a:endParaRPr lang="sk-SK" sz="2300" dirty="0"/>
          </a:p>
        </p:txBody>
      </p:sp>
    </p:spTree>
    <p:extLst>
      <p:ext uri="{BB962C8B-B14F-4D97-AF65-F5344CB8AC3E}">
        <p14:creationId xmlns:p14="http://schemas.microsoft.com/office/powerpoint/2010/main" val="3821261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2301" y="0"/>
            <a:ext cx="11931389" cy="1189529"/>
          </a:xfrm>
        </p:spPr>
        <p:txBody>
          <a:bodyPr>
            <a:normAutofit fontScale="90000"/>
          </a:bodyPr>
          <a:lstStyle/>
          <a:p>
            <a:pPr algn="ctr"/>
            <a:r>
              <a:rPr lang="sk-SK" b="1" dirty="0" smtClean="0"/>
              <a:t/>
            </a:r>
            <a:br>
              <a:rPr lang="sk-SK" b="1" dirty="0" smtClean="0"/>
            </a:br>
            <a:r>
              <a:rPr lang="sk-SK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CIRKEV </a:t>
            </a:r>
            <a:r>
              <a:rPr lang="sk-SK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KRISTUS MEDZI NAMI</a:t>
            </a:r>
            <a:r>
              <a:rPr lang="sk-SK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k-SK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sk-SK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0" y="1129085"/>
            <a:ext cx="12260911" cy="57289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ÚVOD</a:t>
            </a:r>
            <a:endParaRPr lang="sk-SK" sz="32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sk-SK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Pán </a:t>
            </a:r>
            <a:r>
              <a:rPr lang="sk-SK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Ježiš chcel vo svete navždy sprítomniť Božiu lásku. Preto založil na zemi Cirkev ako živé pokračovanie svojho vykupiteľského diela. Daroval nám Cirkev, aby bola stálou prítomnosťou Boha a nástrojom jeho lásky na zemi</a:t>
            </a:r>
            <a:r>
              <a:rPr lang="sk-SK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sk-SK" sz="2800" b="1" i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sk-SK" sz="28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sk-SK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Veď </a:t>
            </a:r>
            <a:r>
              <a:rPr lang="sk-SK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Boh tak miloval svet, že dal svojho jednorodeného Syna, aby nezahynul nik, kto v neho verí, ale aby mal večný život. Lebo Boh neposlal Syna na svet, aby svet odsúdil, ale aby sa skrze neho svet spasil</a:t>
            </a:r>
            <a:r>
              <a:rPr lang="sk-SK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k-SK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sk-SK" sz="28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Jn </a:t>
            </a:r>
            <a:r>
              <a:rPr lang="sk-SK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3, 16 – 17).</a:t>
            </a:r>
          </a:p>
          <a:p>
            <a:pPr marL="0" indent="0" algn="ctr">
              <a:buNone/>
            </a:pPr>
            <a:endParaRPr lang="sk-SK" sz="32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k-SK" sz="32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84621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783" y="0"/>
            <a:ext cx="11993217" cy="1049572"/>
          </a:xfrm>
        </p:spPr>
        <p:txBody>
          <a:bodyPr/>
          <a:lstStyle/>
          <a:p>
            <a:pPr algn="ctr"/>
            <a:r>
              <a:rPr lang="sk-SK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6.Cirkev nikdy nezanikne</a:t>
            </a:r>
            <a:endParaRPr lang="sk-SK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0" y="1232452"/>
            <a:ext cx="12364278" cy="5625548"/>
          </a:xfrm>
        </p:spPr>
        <p:txBody>
          <a:bodyPr>
            <a:noAutofit/>
          </a:bodyPr>
          <a:lstStyle/>
          <a:p>
            <a:r>
              <a:rPr lang="sk-SK" sz="23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Pán Ježiš už pri zakladaní Cirkvi prisľúbil, že ju žiadna moc ani sila nemôže zničiť: </a:t>
            </a:r>
            <a:r>
              <a:rPr lang="sk-SK" sz="23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„Brány pekelné ju nepremôžu“ (Mt</a:t>
            </a:r>
            <a:r>
              <a:rPr lang="sk-SK" sz="23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l6, 18).</a:t>
            </a:r>
            <a:r>
              <a:rPr lang="sk-SK" sz="23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Cirkev nikdy nezanikne, lebo ju vedie a ochraňuje Duch Svätý. </a:t>
            </a:r>
            <a:endParaRPr lang="sk-SK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3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Prenasledovania </a:t>
            </a:r>
            <a:r>
              <a:rPr lang="sk-SK" sz="23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skúšky, ktoré musia znášať veriaci pre </a:t>
            </a:r>
            <a:r>
              <a:rPr lang="sk-SK" sz="23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Krista </a:t>
            </a:r>
            <a:r>
              <a:rPr lang="sk-SK" sz="23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Cirkvi neškodia</a:t>
            </a:r>
            <a:r>
              <a:rPr lang="sk-SK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 zdrojom zásluh pre nebo a výkupnou cenou pri napĺňaní Kristovho Vykupiteľského diela. </a:t>
            </a:r>
            <a:r>
              <a:rPr lang="sk-SK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Niekedy sa stáva, že pod vplyvom prenasledovania niektorí ľudia od Cirkvi odpadávajú a strácajú vieru. </a:t>
            </a:r>
            <a:r>
              <a:rPr lang="sk-SK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Svätý </a:t>
            </a:r>
            <a:r>
              <a:rPr lang="sk-SK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Cyprián - biskup a </a:t>
            </a:r>
            <a:r>
              <a:rPr lang="sk-SK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mučeník povedal: </a:t>
            </a:r>
            <a:r>
              <a:rPr lang="sk-SK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„Nikto nikdy neveril, že by z Cirkvi odchádzali dobrí ľudia; čo vietor odnesie, sú samé pohrabky a plevy, pšenica ostáva“. </a:t>
            </a:r>
          </a:p>
          <a:p>
            <a:r>
              <a:rPr lang="sk-SK" sz="23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Cirkev sa nemusíme báť, treba sa báť iba o to, aby sme jej zostali verní i napriek ťažkostiam a skúškam, ktoré musí Cirkev v dejinách prekonať.</a:t>
            </a:r>
            <a:r>
              <a:rPr lang="sk-SK" sz="23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Ona stále rastie a omladzuje sa. Keď zomierajú jej členovia, Cirkev sa nezmenšuje. Smrťou svojich verných prerastá do večného nebeského kráľovstva. </a:t>
            </a:r>
          </a:p>
          <a:p>
            <a:r>
              <a:rPr lang="sk-SK" sz="23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Cirkev bude stále trvať, kým nepríde Pán Ježiš znova na zem</a:t>
            </a:r>
            <a:r>
              <a:rPr lang="sk-SK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k-SK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konci vekov sa celá Cirkev premení na nový svet Božej lásky. Slávny deň Parúzie – druhého Kristovho príchodu na svet, je pre Cirkev cieľom a zavŕšením jej pozemského putovania. Dovtedy </a:t>
            </a:r>
            <a:r>
              <a:rPr lang="sk-SK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„Cirkev napreduje na svojej púti, prenasledovaná svetom a potešovaná Bohom“ </a:t>
            </a:r>
            <a:r>
              <a:rPr lang="sk-SK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(SN, 8).</a:t>
            </a:r>
          </a:p>
          <a:p>
            <a:endParaRPr lang="sk-SK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83091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1" y="0"/>
            <a:ext cx="11321732" cy="63610"/>
          </a:xfrm>
        </p:spPr>
        <p:txBody>
          <a:bodyPr>
            <a:normAutofit fontScale="90000"/>
          </a:bodyPr>
          <a:lstStyle/>
          <a:p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82881" y="1213804"/>
            <a:ext cx="12009119" cy="5799245"/>
          </a:xfrm>
        </p:spPr>
        <p:txBody>
          <a:bodyPr/>
          <a:lstStyle/>
          <a:p>
            <a:pPr marL="0" indent="0" algn="ctr">
              <a:buNone/>
            </a:pPr>
            <a:endParaRPr lang="sk-SK" sz="4400" b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sk-SK" sz="4400" b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sk-SK" sz="4400" b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sk-SK" sz="4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sk-SK" sz="4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VERÍM V SPOLOČENSTVO SVÄTÝCH</a:t>
            </a:r>
            <a:endParaRPr lang="sk-SK" sz="4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sk-SK" sz="4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26829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3367" y="0"/>
            <a:ext cx="12088633" cy="1049572"/>
          </a:xfrm>
        </p:spPr>
        <p:txBody>
          <a:bodyPr>
            <a:noAutofit/>
          </a:bodyPr>
          <a:lstStyle/>
          <a:p>
            <a:pPr algn="ctr"/>
            <a:r>
              <a:rPr lang="sk-SK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1.Cirkev oslávená</a:t>
            </a:r>
            <a:r>
              <a:rPr lang="sk-SK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k-SK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sk-SK" sz="4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74929" y="1264257"/>
            <a:ext cx="12017071" cy="5593743"/>
          </a:xfrm>
        </p:spPr>
        <p:txBody>
          <a:bodyPr>
            <a:normAutofit/>
          </a:bodyPr>
          <a:lstStyle/>
          <a:p>
            <a:r>
              <a:rPr lang="sk-SK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Panna Mária je matkou Cirkvi</a:t>
            </a:r>
            <a:endParaRPr lang="sk-SK" sz="2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Panna Mária má v Cirkvi po Kristovi najvyššie a pritom nám najbližšie miesto</a:t>
            </a:r>
            <a:r>
              <a:rPr lang="sk-SK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k-SK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 hodnosť Bohorodičky má výnimočný podiel na tajomstve Krista a Cirkvi. </a:t>
            </a:r>
          </a:p>
          <a:p>
            <a:r>
              <a:rPr lang="sk-SK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 Ježišom Kristom spolupracovala na diele nášho vykúpenia</a:t>
            </a:r>
            <a:r>
              <a:rPr lang="sk-SK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sk-SK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Koncil </a:t>
            </a:r>
            <a:r>
              <a:rPr lang="sk-SK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hovorí</a:t>
            </a:r>
            <a:r>
              <a:rPr lang="sk-SK" sz="20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„Preblahoslavená Panna vzhľadom na dar a hodnosť Božieho materstva, čo ju spája so Synom Vykupiteľom, a pre svoje neobyčajné milosti a úlohy je veľmi úzko spojená aj s Cirkvou“</a:t>
            </a:r>
            <a:r>
              <a:rPr lang="sk-SK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(SN, 63).</a:t>
            </a:r>
          </a:p>
          <a:p>
            <a:r>
              <a:rPr lang="sk-SK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Práve preto, že je Panna Mária matkou Krista - Hlavy, je matkou aj jeho tajomného tela - Cirkvi</a:t>
            </a:r>
            <a:r>
              <a:rPr lang="sk-SK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k-SK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Pán Ježiš jej zveril Cirkev do materinskej lásky na kríži. V Evanjeliách o tom čítame</a:t>
            </a:r>
            <a:r>
              <a:rPr lang="sk-SK" sz="20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„Keď Ježiš uzrel matku a učeníka, ktorého miloval, povedal matke: Žena, hľa, tvoj syn. Potom povedal učeníkovi: Hľa, tvoja matka“ (Jn </a:t>
            </a:r>
            <a:r>
              <a:rPr lang="sk-SK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19, 26). </a:t>
            </a:r>
          </a:p>
          <a:p>
            <a:r>
              <a:rPr lang="sk-SK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Panna Mária sa správa k Cirkvi ako opravdivá matka.</a:t>
            </a:r>
            <a:r>
              <a:rPr lang="sk-SK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 Ježišovom </a:t>
            </a:r>
            <a:r>
              <a:rPr lang="sk-SK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Nanebovstúpení </a:t>
            </a:r>
            <a:r>
              <a:rPr lang="sk-SK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bola zjednotená s prvotnou Cirkvou. Spolu s ňou sa modlila a bola jej oporou. O Cirkev sa neprestala starať ani potom, čo si ju Ježiš vzal k sebe do neba. </a:t>
            </a:r>
          </a:p>
          <a:p>
            <a:r>
              <a:rPr lang="sk-SK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Panna Mária je už teraz s telom a dušou v nebi.</a:t>
            </a:r>
            <a:r>
              <a:rPr lang="sk-SK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Ježiš ju odmenil za jej veľkú lásku a pomoc, ktorú mu preukazovala. Povýšil ju na Kráľovnu vesmíru. Je pri ňom oslávená a večne šťastná v nebi. </a:t>
            </a:r>
          </a:p>
        </p:txBody>
      </p:sp>
    </p:spTree>
    <p:extLst>
      <p:ext uri="{BB962C8B-B14F-4D97-AF65-F5344CB8AC3E}">
        <p14:creationId xmlns:p14="http://schemas.microsoft.com/office/powerpoint/2010/main" val="40622100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9026" y="0"/>
            <a:ext cx="12032973" cy="914400"/>
          </a:xfrm>
        </p:spPr>
        <p:txBody>
          <a:bodyPr>
            <a:noAutofit/>
          </a:bodyPr>
          <a:lstStyle/>
          <a:p>
            <a:pPr algn="ctr"/>
            <a:r>
              <a:rPr lang="sk-SK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2.Prebolestná patrónka Slovenska</a:t>
            </a:r>
            <a:r>
              <a:rPr lang="sk-SK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k-SK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sk-SK" sz="4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59025" y="1272209"/>
            <a:ext cx="12032973" cy="5585791"/>
          </a:xfrm>
        </p:spPr>
        <p:txBody>
          <a:bodyPr>
            <a:normAutofit/>
          </a:bodyPr>
          <a:lstStyle/>
          <a:p>
            <a:r>
              <a:rPr lang="sk-SK" sz="23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Pannu Máriu nazývame aj Prebolestná - Sedembolestná Matka, lebo veľa trpela s Ježišom</a:t>
            </a:r>
            <a:r>
              <a:rPr lang="sk-SK" sz="23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k-SK" sz="23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Cirkev </a:t>
            </a:r>
            <a:r>
              <a:rPr lang="sk-SK" sz="23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 oddávna zvláštnu úctu k jej bolestiam, ktorými sa pričiňovala o vykúpenie sveta.</a:t>
            </a:r>
          </a:p>
          <a:p>
            <a:r>
              <a:rPr lang="sk-SK" sz="23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Naši predkovia si od samého začiatku zamilovali Pannu Máriu a mali v úcte jej bolesti.</a:t>
            </a:r>
            <a:r>
              <a:rPr lang="sk-SK" sz="23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3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ťažkých skúškach a utrpeniach si Prebolestnú Matku zvolili za svoju hlavnú nebeskú patrónku. Výstižne o tom povedal Svätý Otec Ján Pavol II. v </a:t>
            </a:r>
            <a:r>
              <a:rPr lang="sk-SK" sz="23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homílii </a:t>
            </a:r>
            <a:r>
              <a:rPr lang="sk-SK" sz="23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dňa 8.novembra 1981 v Ríme: </a:t>
            </a:r>
            <a:r>
              <a:rPr lang="sk-SK" sz="23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„Trpiaci Kristus na kríži a pod nim bolestná Matka - to je obraz, ktorý visí nad dejinami slovenského národa. Platilo to o ňom v minulosti a platí to aj dnes“.</a:t>
            </a:r>
          </a:p>
          <a:p>
            <a:r>
              <a:rPr lang="sk-SK" sz="23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Pannu Máriu - našu Prebolestnú Matku a patrónku Slovenska si uctievame </a:t>
            </a:r>
            <a:r>
              <a:rPr lang="sk-SK" sz="23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modlitbami.</a:t>
            </a:r>
            <a:r>
              <a:rPr lang="sk-SK" sz="23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3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Jej </a:t>
            </a:r>
            <a:r>
              <a:rPr lang="sk-SK" sz="23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najmilšou modlitbou je ruženec. </a:t>
            </a:r>
            <a:endParaRPr lang="sk-SK" sz="23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3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Pannu </a:t>
            </a:r>
            <a:r>
              <a:rPr lang="sk-SK" sz="23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Máriu si uctievame aj tak, že sa ju usilujeme napodobňovať</a:t>
            </a:r>
            <a:r>
              <a:rPr lang="sk-SK" sz="23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k-SK" sz="23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Mame v nej vynikajúci vzor kresťanského života</a:t>
            </a:r>
            <a:r>
              <a:rPr lang="sk-SK" sz="23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k-SK" sz="23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Úcta k Panne Márii nás privádza k Ježišovi, ako o tom hovorí koncil: </a:t>
            </a:r>
            <a:r>
              <a:rPr lang="sk-SK" sz="23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„Keď sa uctieva, privádza veriacich k svojmu Synovi a jeho obete, ako aj láske k Otcovi“</a:t>
            </a:r>
            <a:r>
              <a:rPr lang="sk-SK" sz="23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(SN, 65).</a:t>
            </a:r>
          </a:p>
          <a:p>
            <a:endParaRPr lang="sk-SK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26273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6977" y="0"/>
            <a:ext cx="11966713" cy="1049572"/>
          </a:xfrm>
        </p:spPr>
        <p:txBody>
          <a:bodyPr>
            <a:noAutofit/>
          </a:bodyPr>
          <a:lstStyle/>
          <a:p>
            <a:pPr algn="ctr"/>
            <a:r>
              <a:rPr lang="sk-SK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3.Naše spoločenstvo so </a:t>
            </a:r>
            <a:r>
              <a:rPr lang="sk-SK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svätými</a:t>
            </a:r>
            <a:r>
              <a:rPr lang="sk-SK" sz="4000" dirty="0">
                <a:solidFill>
                  <a:srgbClr val="C00000"/>
                </a:solidFill>
              </a:rPr>
              <a:t/>
            </a:r>
            <a:br>
              <a:rPr lang="sk-SK" sz="4000" dirty="0">
                <a:solidFill>
                  <a:srgbClr val="C00000"/>
                </a:solidFill>
              </a:rPr>
            </a:br>
            <a:endParaRPr lang="sk-SK" sz="4000" dirty="0">
              <a:solidFill>
                <a:srgbClr val="C00000"/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66977" y="1240403"/>
            <a:ext cx="12025023" cy="5617597"/>
          </a:xfrm>
        </p:spPr>
        <p:txBody>
          <a:bodyPr>
            <a:noAutofit/>
          </a:bodyPr>
          <a:lstStyle/>
          <a:p>
            <a:r>
              <a:rPr lang="sk-SK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Naši bratia a sestry, ktorí už zomreli, zostávajú i naďalej s nami spojení podľa slov Písma: </a:t>
            </a:r>
            <a:r>
              <a:rPr lang="sk-SK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„Láska nikdy nezanikne“ (1 Kor</a:t>
            </a:r>
            <a:r>
              <a:rPr lang="sk-SK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13, 8)</a:t>
            </a:r>
            <a:r>
              <a:rPr lang="sk-SK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Niektorí </a:t>
            </a:r>
            <a:r>
              <a:rPr lang="sk-SK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 už v </a:t>
            </a:r>
            <a:r>
              <a:rPr lang="sk-SK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nebi</a:t>
            </a:r>
            <a:r>
              <a:rPr lang="sk-SK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k-SK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vytvárajú oslávenú Cirkev</a:t>
            </a:r>
            <a:r>
              <a:rPr lang="sk-SK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Ini sú zasa v očistci </a:t>
            </a:r>
            <a:r>
              <a:rPr lang="sk-SK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sk-SK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vytvárajú trpiacu Cirkev</a:t>
            </a:r>
            <a:r>
              <a:rPr lang="sk-SK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sk-SK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My, čo ešte žijeme na zemi, sme </a:t>
            </a:r>
            <a:r>
              <a:rPr lang="sk-SK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Cirkev putujúca</a:t>
            </a:r>
            <a:r>
              <a:rPr lang="sk-SK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k-SK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Spolužitie všetkých členov veľkej Božej rodiny nazývame spoločenstvo svätých. </a:t>
            </a:r>
            <a:endParaRPr lang="sk-SK" sz="2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Svätí </a:t>
            </a:r>
            <a:r>
              <a:rPr lang="sk-SK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nebi sú našimi priateľmi a pomocníkmi.</a:t>
            </a:r>
            <a:r>
              <a:rPr lang="sk-SK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Prihovárajú </a:t>
            </a:r>
            <a:r>
              <a:rPr lang="sk-SK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 za nás u Boha, preto sa na nich obraciame v </a:t>
            </a:r>
            <a:r>
              <a:rPr lang="sk-SK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modlitbách.</a:t>
            </a:r>
          </a:p>
          <a:p>
            <a:r>
              <a:rPr lang="sk-SK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Svätých </a:t>
            </a:r>
            <a:r>
              <a:rPr lang="sk-SK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 najlepšie uctievane, keď ich napodobňujeme.</a:t>
            </a:r>
            <a:r>
              <a:rPr lang="sk-SK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sk-SK" sz="24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Spomedzi </a:t>
            </a:r>
            <a:r>
              <a:rPr lang="sk-SK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svätých si najviac uctievame Pannu Máriu - Kráľovnu svätých.</a:t>
            </a:r>
            <a:r>
              <a:rPr lang="sk-SK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Úctu si zasluhujú: svätý Jozef, svätý Ján Krstiteľ a apoštoli. </a:t>
            </a:r>
          </a:p>
          <a:p>
            <a:r>
              <a:rPr lang="sk-SK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Slovensku si osobitne uctievame svätého Cyrila a Metoda, apoštolov nášho národa</a:t>
            </a:r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k-SK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 úcte máme aj ich svätých žiakov Gorazda, Angelára, Nauma, Klementa a Sávu. </a:t>
            </a:r>
          </a:p>
          <a:p>
            <a:r>
              <a:rPr lang="sk-SK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Osobné spoločenstvo pestujeme s našimi patrónmi, ktorých mená sme dostali pri krste a birmovaní.</a:t>
            </a:r>
            <a:endParaRPr lang="sk-SK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k-SK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98197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0588" y="0"/>
            <a:ext cx="11961411" cy="922351"/>
          </a:xfrm>
        </p:spPr>
        <p:txBody>
          <a:bodyPr/>
          <a:lstStyle/>
          <a:p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326003" y="1184744"/>
            <a:ext cx="11865996" cy="5673256"/>
          </a:xfrm>
        </p:spPr>
        <p:txBody>
          <a:bodyPr/>
          <a:lstStyle/>
          <a:p>
            <a:pPr marL="0" indent="0">
              <a:buNone/>
            </a:pPr>
            <a:endParaRPr lang="sk-SK" dirty="0" smtClean="0"/>
          </a:p>
          <a:p>
            <a:pPr marL="0" indent="0">
              <a:buNone/>
            </a:pPr>
            <a:endParaRPr lang="sk-SK" dirty="0" smtClean="0"/>
          </a:p>
          <a:p>
            <a:pPr marL="0" indent="0">
              <a:buNone/>
            </a:pPr>
            <a:endParaRPr lang="sk-SK" dirty="0"/>
          </a:p>
          <a:p>
            <a:pPr marL="0" indent="0" algn="ctr">
              <a:buNone/>
            </a:pPr>
            <a:r>
              <a:rPr lang="sk-SK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Všetko na väčšiu česť a slávu Božiu a Preblahoslavenej Panny Márie</a:t>
            </a:r>
            <a:endParaRPr lang="sk-SK" sz="4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sk-SK" sz="4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 smtClean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859355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4669" y="0"/>
            <a:ext cx="11871016" cy="1286634"/>
          </a:xfrm>
        </p:spPr>
        <p:txBody>
          <a:bodyPr/>
          <a:lstStyle/>
          <a:p>
            <a:pPr algn="ctr"/>
            <a:r>
              <a:rPr lang="sk-SK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CIRKEV V BOŽOM PLÁNE SPÁSY</a:t>
            </a:r>
            <a:endParaRPr lang="sk-SK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69933" y="1286634"/>
            <a:ext cx="12022067" cy="56644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1.Cirkev </a:t>
            </a:r>
            <a:r>
              <a:rPr lang="sk-SK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dar Boží pre celé </a:t>
            </a:r>
            <a:r>
              <a:rPr lang="sk-SK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ľudstvo</a:t>
            </a:r>
            <a:endParaRPr lang="sk-SK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k-SK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2.Cirkev </a:t>
            </a:r>
            <a:r>
              <a:rPr lang="sk-SK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tajomstvo viery</a:t>
            </a:r>
            <a:endParaRPr lang="sk-SK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k-SK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3.Cirkev </a:t>
            </a:r>
            <a:r>
              <a:rPr lang="sk-SK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živé Communio - spoločenstvo Boha s ľuďmi.</a:t>
            </a:r>
            <a:endParaRPr lang="sk-SK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k-SK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4.Tajomné </a:t>
            </a:r>
            <a:r>
              <a:rPr lang="sk-SK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telo </a:t>
            </a:r>
            <a:r>
              <a:rPr lang="sk-SK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Kristovo</a:t>
            </a:r>
            <a:endParaRPr lang="sk-SK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k-SK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5.K </a:t>
            </a:r>
            <a:r>
              <a:rPr lang="sk-SK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svojmu tajomnému telu nás Ježiš pripojil pri krste. </a:t>
            </a:r>
            <a:endParaRPr lang="sk-SK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k-SK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6.Cirkev – všeobecná sviatosť </a:t>
            </a:r>
            <a:r>
              <a:rPr lang="sk-SK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spásy</a:t>
            </a:r>
            <a:endParaRPr lang="sk-SK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k-SK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7.Kristus </a:t>
            </a:r>
            <a:r>
              <a:rPr lang="sk-SK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 svojej Cirkvi ustavične uskutočňuje dielo svojho vykúpenia, </a:t>
            </a:r>
            <a:r>
              <a:rPr lang="sk-SK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ona je </a:t>
            </a:r>
            <a:r>
              <a:rPr lang="sk-SK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živý </a:t>
            </a:r>
            <a:r>
              <a:rPr lang="sk-SK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nástroj </a:t>
            </a:r>
            <a:r>
              <a:rPr lang="sk-SK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Ježišovej vykupiteľskej lásky. </a:t>
            </a:r>
            <a:endParaRPr lang="sk-SK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k-SK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8.Svojou </a:t>
            </a:r>
            <a:r>
              <a:rPr lang="sk-SK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činnosťou je Cirkev zameraná na hlavný cieľ: dopomôcť k spáse všetkým </a:t>
            </a:r>
            <a:r>
              <a:rPr lang="sk-SK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ľuďom </a:t>
            </a:r>
            <a:r>
              <a:rPr lang="sk-SK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sk-SK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istotou zaistiť ľuďom večný život - skrze Krista, prostredníctvom Cirkvi </a:t>
            </a:r>
            <a:r>
              <a:rPr lang="sk-SK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prísť </a:t>
            </a:r>
            <a:r>
              <a:rPr lang="sk-SK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neba, do domu nebeského Otca.</a:t>
            </a:r>
            <a:endParaRPr lang="sk-SK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k-SK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8783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2301" y="0"/>
            <a:ext cx="12049041" cy="6756849"/>
          </a:xfrm>
        </p:spPr>
        <p:txBody>
          <a:bodyPr/>
          <a:lstStyle/>
          <a:p>
            <a:pPr algn="ctr"/>
            <a:r>
              <a:rPr lang="sk-SK" b="1" dirty="0" smtClean="0">
                <a:solidFill>
                  <a:srgbClr val="C00000"/>
                </a:solidFill>
              </a:rPr>
              <a:t/>
            </a:r>
            <a:br>
              <a:rPr lang="sk-SK" b="1" dirty="0" smtClean="0">
                <a:solidFill>
                  <a:srgbClr val="C00000"/>
                </a:solidFill>
              </a:rPr>
            </a:br>
            <a:r>
              <a:rPr lang="sk-SK" b="1" dirty="0">
                <a:solidFill>
                  <a:srgbClr val="C00000"/>
                </a:solidFill>
              </a:rPr>
              <a:t/>
            </a:r>
            <a:br>
              <a:rPr lang="sk-SK" b="1" dirty="0">
                <a:solidFill>
                  <a:srgbClr val="C00000"/>
                </a:solidFill>
              </a:rPr>
            </a:br>
            <a:r>
              <a:rPr lang="sk-SK" b="1" dirty="0" smtClean="0">
                <a:solidFill>
                  <a:srgbClr val="C00000"/>
                </a:solidFill>
              </a:rPr>
              <a:t/>
            </a:r>
            <a:br>
              <a:rPr lang="sk-SK" b="1" dirty="0" smtClean="0">
                <a:solidFill>
                  <a:srgbClr val="C00000"/>
                </a:solidFill>
              </a:rPr>
            </a:br>
            <a:r>
              <a:rPr lang="sk-SK" b="1" dirty="0">
                <a:solidFill>
                  <a:srgbClr val="C00000"/>
                </a:solidFill>
              </a:rPr>
              <a:t/>
            </a:r>
            <a:br>
              <a:rPr lang="sk-SK" b="1" dirty="0">
                <a:solidFill>
                  <a:srgbClr val="C00000"/>
                </a:solidFill>
              </a:rPr>
            </a:br>
            <a:r>
              <a:rPr lang="sk-SK" b="1" dirty="0" smtClean="0">
                <a:solidFill>
                  <a:srgbClr val="C00000"/>
                </a:solidFill>
              </a:rPr>
              <a:t/>
            </a:r>
            <a:br>
              <a:rPr lang="sk-SK" b="1" dirty="0" smtClean="0">
                <a:solidFill>
                  <a:srgbClr val="C00000"/>
                </a:solidFill>
              </a:rPr>
            </a:br>
            <a:r>
              <a:rPr lang="sk-SK" b="1" dirty="0">
                <a:solidFill>
                  <a:srgbClr val="C00000"/>
                </a:solidFill>
              </a:rPr>
              <a:t/>
            </a:r>
            <a:br>
              <a:rPr lang="sk-SK" b="1" dirty="0">
                <a:solidFill>
                  <a:srgbClr val="C00000"/>
                </a:solidFill>
              </a:rPr>
            </a:br>
            <a:r>
              <a:rPr lang="sk-SK" sz="4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II.CIRKEV </a:t>
            </a:r>
            <a:r>
              <a:rPr lang="sk-SK" sz="4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NOVÝ BOŽÍ ĽUD</a:t>
            </a:r>
            <a:r>
              <a:rPr lang="sk-SK" sz="4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k-SK" sz="4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sk-SK" sz="4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202301" y="6619285"/>
            <a:ext cx="11927660" cy="137564"/>
          </a:xfrm>
        </p:spPr>
        <p:txBody>
          <a:bodyPr>
            <a:normAutofit fontScale="25000" lnSpcReduction="20000"/>
          </a:bodyPr>
          <a:lstStyle/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414993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4209" y="0"/>
            <a:ext cx="11997791" cy="1157161"/>
          </a:xfrm>
        </p:spPr>
        <p:txBody>
          <a:bodyPr>
            <a:normAutofit fontScale="90000"/>
          </a:bodyPr>
          <a:lstStyle/>
          <a:p>
            <a:pPr algn="ctr"/>
            <a:r>
              <a:rPr lang="sk-SK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1.Cirkev </a:t>
            </a:r>
            <a:r>
              <a:rPr lang="sk-SK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Boží ľud</a:t>
            </a:r>
            <a:r>
              <a:rPr lang="sk-SK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k-SK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sk-SK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94209" y="1157161"/>
            <a:ext cx="11927660" cy="5700839"/>
          </a:xfrm>
        </p:spPr>
        <p:txBody>
          <a:bodyPr>
            <a:noAutofit/>
          </a:bodyPr>
          <a:lstStyle/>
          <a:p>
            <a:r>
              <a:rPr lang="sk-SK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Starom zákone si Pán Boh osobitne vyvolil spomedzi ostatných národov izraelský národ</a:t>
            </a:r>
            <a:r>
              <a:rPr lang="sk-SK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k-SK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Starozákonný </a:t>
            </a:r>
            <a:r>
              <a:rPr lang="sk-SK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Boží ľud bol predobrazom Kristovej Cirkvi</a:t>
            </a:r>
            <a:r>
              <a:rPr lang="sk-SK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sk-SK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Keď </a:t>
            </a:r>
            <a:r>
              <a:rPr lang="sk-SK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Pán Ježiš založil na zemi Cirkev, zrodil sa nový Boží ľud</a:t>
            </a:r>
            <a:r>
              <a:rPr lang="sk-SK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sk-SK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Už nepatria doň iba ľudia z jedného národa. Duch Svätý doň zhromažďuje ľudí zo všetkých národov sveta. </a:t>
            </a:r>
            <a:r>
              <a:rPr lang="sk-SK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Svätý </a:t>
            </a:r>
            <a:r>
              <a:rPr lang="sk-SK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Peter apoštol napísal: </a:t>
            </a:r>
            <a:r>
              <a:rPr lang="sk-SK" sz="20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„Kedysi ste ani ľudom neboli, a teraz ste Boží ľud“ </a:t>
            </a:r>
            <a:r>
              <a:rPr lang="sk-SK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sk-SK" sz="20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Pt</a:t>
            </a:r>
            <a:r>
              <a:rPr lang="sk-SK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2,. 10)</a:t>
            </a:r>
          </a:p>
          <a:p>
            <a:r>
              <a:rPr lang="sk-SK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Cirkev - Boží ľud - je obrazom a počiatkom nového ľudstva</a:t>
            </a:r>
            <a:r>
              <a:rPr lang="sk-SK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sk-SK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Hlavou tohto nového ľudstva - novým Adamom - je Ježiš Kristus</a:t>
            </a:r>
            <a:r>
              <a:rPr lang="sk-SK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 </a:t>
            </a:r>
            <a:r>
              <a:rPr lang="sk-SK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Kristovi sú všetci ľudia bratmi a sestrami a na celom svete tvoria jednu veľkú Božiu rodinu.</a:t>
            </a:r>
          </a:p>
          <a:p>
            <a:r>
              <a:rPr lang="sk-SK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Cirkev nazývame kňazským ľudom, lebo v nej máme všetci podiel na Kristovej kňazskej moci a poslaní</a:t>
            </a:r>
            <a:r>
              <a:rPr lang="sk-SK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sk-SK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k-SK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Boží ľud tvorí sviatostné a všeobecné kňazstvo</a:t>
            </a:r>
            <a:r>
              <a:rPr lang="sk-SK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k-SK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medzi nimi podstatný rozdiel, ale pritom spolu súvisia</a:t>
            </a:r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k-SK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Sviatostné kňazstvo nazývame hierarchiou. </a:t>
            </a:r>
            <a:r>
              <a:rPr lang="sk-SK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Tvoria ju Svätý Otec, biskupi, kňazi a diakoni.</a:t>
            </a:r>
          </a:p>
          <a:p>
            <a:r>
              <a:rPr lang="sk-SK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 všeobecnému - kráľovskému kňazstvu patria rehoľníci a veriaci - laici</a:t>
            </a:r>
            <a:r>
              <a:rPr lang="sk-SK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k-SK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Oni krstom a birmovaním dostali iba určitý podiel na Kristovom kňazstve. </a:t>
            </a:r>
          </a:p>
        </p:txBody>
      </p:sp>
    </p:spTree>
    <p:extLst>
      <p:ext uri="{BB962C8B-B14F-4D97-AF65-F5344CB8AC3E}">
        <p14:creationId xmlns:p14="http://schemas.microsoft.com/office/powerpoint/2010/main" val="10269192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777" y="59567"/>
            <a:ext cx="11965913" cy="918443"/>
          </a:xfrm>
        </p:spPr>
        <p:txBody>
          <a:bodyPr>
            <a:normAutofit fontScale="90000"/>
          </a:bodyPr>
          <a:lstStyle/>
          <a:p>
            <a:pPr algn="ctr"/>
            <a:r>
              <a:rPr lang="sk-SK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2.Svätý Otec - najvyšší Pastier Cirkvi</a:t>
            </a:r>
            <a:r>
              <a:rPr lang="sk-SK" dirty="0">
                <a:solidFill>
                  <a:srgbClr val="FF0000"/>
                </a:solidFill>
              </a:rPr>
              <a:t/>
            </a:r>
            <a:br>
              <a:rPr lang="sk-SK" dirty="0">
                <a:solidFill>
                  <a:srgbClr val="FF0000"/>
                </a:solidFill>
              </a:rPr>
            </a:br>
            <a:endParaRPr lang="sk-SK" dirty="0">
              <a:solidFill>
                <a:srgbClr val="FF0000"/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67777" y="1057523"/>
            <a:ext cx="12024223" cy="59157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sz="23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Pán </a:t>
            </a:r>
            <a:r>
              <a:rPr lang="sk-SK" sz="2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Ježiš postavil svoju Cirkev na svätom Petrovi apoštolovi</a:t>
            </a:r>
            <a:r>
              <a:rPr lang="sk-SK" sz="23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k-SK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Povedal </a:t>
            </a:r>
            <a:r>
              <a:rPr lang="sk-SK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mu: </a:t>
            </a:r>
            <a:r>
              <a:rPr lang="sk-SK" sz="20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„Pas moje ovečky!“ </a:t>
            </a:r>
            <a:r>
              <a:rPr lang="sk-SK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sk-SK" sz="20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Jn</a:t>
            </a:r>
            <a:r>
              <a:rPr lang="sk-SK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21, 16) Vtedy mu zveril na starosť celú Cirkev. Tak sa stal Peter najvyšším Pastierom Cirkvi, Kristovým námestníkom na zemi, viditeľnou hlavou Cirkvi. Svätý Peter apoštol bol prvým pápežom - Svätým Otcom.</a:t>
            </a:r>
          </a:p>
          <a:p>
            <a:pPr marL="0" indent="0">
              <a:buNone/>
            </a:pPr>
            <a:r>
              <a:rPr lang="sk-SK" sz="2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 mučeníckej smrti svätého Petra sa viditeľnou hlavou Cirkvi postupne stávajú biskupi Ríma. </a:t>
            </a:r>
            <a:r>
              <a:rPr lang="sk-SK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Rímsky biskup je priamym nástupcom svätého Petra apoštola. </a:t>
            </a:r>
            <a:r>
              <a:rPr lang="sk-SK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Aj </a:t>
            </a:r>
            <a:r>
              <a:rPr lang="sk-SK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podobne ako Peter má najvyššiu moc v Cirkvi. Je biskupom Ríma a celého kresťanského sveta. Svätému Otcovi sú podriadení všetci veriaci na svete. Teraz je Svätým Otcom pápež František.</a:t>
            </a:r>
          </a:p>
          <a:p>
            <a:pPr marL="0" indent="0">
              <a:buNone/>
            </a:pPr>
            <a:r>
              <a:rPr lang="sk-SK" sz="2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Úlohou Svätého Otca je starať sa o celú všeobecnú Cirkev</a:t>
            </a:r>
            <a:r>
              <a:rPr lang="sk-SK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k-SK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ustanovuje biskupov do jednotlivých </a:t>
            </a:r>
            <a:r>
              <a:rPr lang="sk-SK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biskupstiev. </a:t>
            </a:r>
            <a:r>
              <a:rPr lang="sk-SK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Dozerá na čistotu a neporušenosť viery. </a:t>
            </a:r>
            <a:r>
              <a:rPr lang="sk-SK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 </a:t>
            </a:r>
            <a:r>
              <a:rPr lang="sk-SK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uskutočňovaní tejto úlohy dostáva Svätý Otec zvláštnu pomoc a asistenciu Ducha Svätého. Má dar neomylnosti, keď si počína ako učiteľ viery a mravov.</a:t>
            </a:r>
          </a:p>
          <a:p>
            <a:pPr marL="0" indent="0">
              <a:buNone/>
            </a:pPr>
            <a:r>
              <a:rPr lang="sk-SK" sz="2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Svätý Otec je viditeľný znak jednoty celého Božieho ľudu</a:t>
            </a:r>
            <a:r>
              <a:rPr lang="sk-SK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k-SK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Všetky miestne cirkvi, ktoré sú s ním zjednotené, tvoria všeobecnú - </a:t>
            </a:r>
            <a:r>
              <a:rPr lang="sk-SK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Katolícku cirkev</a:t>
            </a:r>
            <a:r>
              <a:rPr lang="sk-SK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Náboženská pospolitosť, ktorá ho neuznáva, nie je Kristova Cirkev. Svätý Ambróz napísa1: „Kde je Peter, tam je Cirkev!“ </a:t>
            </a:r>
          </a:p>
        </p:txBody>
      </p:sp>
    </p:spTree>
    <p:extLst>
      <p:ext uri="{BB962C8B-B14F-4D97-AF65-F5344CB8AC3E}">
        <p14:creationId xmlns:p14="http://schemas.microsoft.com/office/powerpoint/2010/main" val="734959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7464" y="63610"/>
            <a:ext cx="12104535" cy="1033670"/>
          </a:xfrm>
        </p:spPr>
        <p:txBody>
          <a:bodyPr>
            <a:normAutofit fontScale="90000"/>
          </a:bodyPr>
          <a:lstStyle/>
          <a:p>
            <a:pPr algn="ctr"/>
            <a:r>
              <a:rPr lang="sk-SK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3.Služba biskupov a kňazov</a:t>
            </a:r>
            <a:r>
              <a:rPr lang="sk-SK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k-SK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sk-SK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7463" y="1176793"/>
            <a:ext cx="12104535" cy="5772647"/>
          </a:xfrm>
        </p:spPr>
        <p:txBody>
          <a:bodyPr>
            <a:normAutofit/>
          </a:bodyPr>
          <a:lstStyle/>
          <a:p>
            <a:r>
              <a:rPr lang="sk-SK" sz="2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Okrem svätého Petra Pán Ježiš zveril svoju Cirkev do starostlivosti aj ostatným apoštolom.</a:t>
            </a:r>
            <a:r>
              <a:rPr lang="sk-SK" sz="23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3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Stali sa Kristovými zástupcami na zemi a pastiermi jeho duchovného stáda. Odovzdal im svoju moc a poslanie: </a:t>
            </a:r>
            <a:r>
              <a:rPr lang="sk-SK" sz="23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moc </a:t>
            </a:r>
            <a:r>
              <a:rPr lang="sk-SK" sz="23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učiť, krstiť, odpúšťať hriechy, sláviť Eucharistiu a spravovať Boží ľud</a:t>
            </a:r>
            <a:r>
              <a:rPr lang="sk-SK" sz="23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sk-SK" sz="23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3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Nástupcami </a:t>
            </a:r>
            <a:r>
              <a:rPr lang="sk-SK" sz="2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apoštolov sa stali biskupi</a:t>
            </a:r>
            <a:r>
              <a:rPr lang="sk-SK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sk-SK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3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Oni od apoštolov vkladaním rúk dostali tú istú moc, ktorú apoštolom zveril Kristus. Sú podriadení Svätému Otcovi ako apoštoli </a:t>
            </a:r>
            <a:r>
              <a:rPr lang="sk-SK" sz="23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Petrovi. Biskupi uskutočňujú v Cirkvi </a:t>
            </a:r>
            <a:r>
              <a:rPr lang="sk-SK" sz="23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učiteľskú, kňazskú a pastiersku službu. </a:t>
            </a:r>
          </a:p>
          <a:p>
            <a:r>
              <a:rPr lang="sk-SK" sz="23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Biskupi trojitý úrad vykonávajú aj prostredníctvom kňazov a diakonov</a:t>
            </a:r>
            <a:r>
              <a:rPr lang="sk-SK" sz="23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k-SK" sz="23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Oni sú ich pomocníci a spolupracovníci. Posielajú ich do jednotlivých farností. Kňazi ich tam sprítomňujú a zastupujú.</a:t>
            </a:r>
          </a:p>
          <a:p>
            <a:r>
              <a:rPr lang="sk-SK" sz="23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Biskupi </a:t>
            </a:r>
            <a:r>
              <a:rPr lang="sk-SK" sz="2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okrem starosti o svoje miestne cirkvi pomáhajú Svätému Otcovi pri riadení celej Cirkvi.</a:t>
            </a:r>
            <a:r>
              <a:rPr lang="sk-SK" sz="23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3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Celý zbor biskupov sa podieľa na riadení Cirkvi </a:t>
            </a:r>
            <a:r>
              <a:rPr lang="sk-SK" sz="23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najmä prostredníctvom cirkevného koncilu.</a:t>
            </a:r>
            <a:r>
              <a:rPr lang="sk-SK" sz="23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3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Biskupi </a:t>
            </a:r>
            <a:r>
              <a:rPr lang="sk-SK" sz="23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pomáhajú Svätému Otcovi </a:t>
            </a:r>
            <a:r>
              <a:rPr lang="sk-SK" sz="2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aj</a:t>
            </a:r>
            <a:r>
              <a:rPr lang="sk-SK" sz="23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prostredníctvom stálej biskupskej synody</a:t>
            </a:r>
            <a:r>
              <a:rPr lang="sk-SK" sz="2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sk-SK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3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Svätý </a:t>
            </a:r>
            <a:r>
              <a:rPr lang="sk-SK" sz="23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Otec spolu s biskupmi tvorí Učiteľský úrad Cirkvi. Učiteľský úrad má dar neomylnosti pri učení o veciach viery a mravov. </a:t>
            </a:r>
          </a:p>
        </p:txBody>
      </p:sp>
    </p:spTree>
    <p:extLst>
      <p:ext uri="{BB962C8B-B14F-4D97-AF65-F5344CB8AC3E}">
        <p14:creationId xmlns:p14="http://schemas.microsoft.com/office/powerpoint/2010/main" val="32305004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7464" y="0"/>
            <a:ext cx="12104535" cy="1073426"/>
          </a:xfrm>
        </p:spPr>
        <p:txBody>
          <a:bodyPr>
            <a:noAutofit/>
          </a:bodyPr>
          <a:lstStyle/>
          <a:p>
            <a:pPr algn="ctr"/>
            <a:r>
              <a:rPr lang="sk-SK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4.Biskupstvá a farnosti</a:t>
            </a:r>
            <a:r>
              <a:rPr lang="sk-SK" dirty="0">
                <a:solidFill>
                  <a:srgbClr val="FF0000"/>
                </a:solidFill>
              </a:rPr>
              <a:t/>
            </a:r>
            <a:br>
              <a:rPr lang="sk-SK" dirty="0">
                <a:solidFill>
                  <a:srgbClr val="FF0000"/>
                </a:solidFill>
              </a:rPr>
            </a:br>
            <a:endParaRPr lang="sk-SK" dirty="0">
              <a:solidFill>
                <a:srgbClr val="FF0000"/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82880" y="1224501"/>
            <a:ext cx="12009120" cy="5633499"/>
          </a:xfrm>
        </p:spPr>
        <p:txBody>
          <a:bodyPr>
            <a:normAutofit/>
          </a:bodyPr>
          <a:lstStyle/>
          <a:p>
            <a:r>
              <a:rPr lang="sk-SK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Biskupstvo je miestna cirkev.</a:t>
            </a:r>
            <a:r>
              <a:rPr lang="sk-SK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Strediskom </a:t>
            </a:r>
            <a:r>
              <a:rPr lang="sk-SK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biskupstva je katedrálny chrám. Na Slovensku má Rímskokatolícka Cirkev dve cirkevné provincie: </a:t>
            </a:r>
            <a:r>
              <a:rPr lang="sk-SK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Západnú </a:t>
            </a:r>
            <a:r>
              <a:rPr lang="sk-SK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cirkevnú provinciu a Východnú cirkevnú provinciu.</a:t>
            </a:r>
            <a:r>
              <a:rPr lang="sk-SK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sk-SK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Slovensku existuje aj Gréckokatolícka </a:t>
            </a:r>
            <a:r>
              <a:rPr lang="sk-SK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Metropolia. </a:t>
            </a:r>
            <a:r>
              <a:rPr lang="sk-SK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Spravuje veriacich gréckokatolíckeho </a:t>
            </a:r>
            <a:r>
              <a:rPr lang="sk-SK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obradu </a:t>
            </a:r>
            <a:r>
              <a:rPr lang="sk-SK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celom Slovensku.</a:t>
            </a:r>
            <a:r>
              <a:rPr lang="sk-SK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Slovensku existuje aj </a:t>
            </a:r>
            <a:r>
              <a:rPr lang="sk-SK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Vojenský Ordinariát.</a:t>
            </a:r>
          </a:p>
          <a:p>
            <a:r>
              <a:rPr lang="sk-SK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Jednotlivým biskupstvám podliehajú príslušné farnosti</a:t>
            </a:r>
            <a:r>
              <a:rPr lang="sk-SK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sk-SK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Farnosti sú menšie cirkevné spoločenstvá veriacich, ktorí žijú v jednom meste alebo dedine ako v jednej rodine. </a:t>
            </a:r>
            <a:endParaRPr lang="sk-SK" sz="24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Farnosť </a:t>
            </a:r>
            <a:r>
              <a:rPr lang="sk-SK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sebe združuje jednotlivé kresťanské rodiny</a:t>
            </a:r>
            <a:r>
              <a:rPr lang="sk-SK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sk-SK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Ony sú akoby bunkami Cirkvi. V rodine žije malá cirkev alebo cirkev v dome. </a:t>
            </a:r>
          </a:p>
        </p:txBody>
      </p:sp>
    </p:spTree>
    <p:extLst>
      <p:ext uri="{BB962C8B-B14F-4D97-AF65-F5344CB8AC3E}">
        <p14:creationId xmlns:p14="http://schemas.microsoft.com/office/powerpoint/2010/main" val="10737599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513" y="0"/>
            <a:ext cx="12173447" cy="1152939"/>
          </a:xfrm>
        </p:spPr>
        <p:txBody>
          <a:bodyPr>
            <a:normAutofit fontScale="90000"/>
          </a:bodyPr>
          <a:lstStyle/>
          <a:p>
            <a:pPr algn="ctr"/>
            <a:r>
              <a:rPr lang="sk-SK" b="1" dirty="0" smtClean="0"/>
              <a:t/>
            </a:r>
            <a:br>
              <a:rPr lang="sk-SK" b="1" dirty="0" smtClean="0"/>
            </a:br>
            <a:r>
              <a:rPr lang="sk-SK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5.Rehoľníci </a:t>
            </a:r>
            <a:r>
              <a:rPr lang="sk-SK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službách Cirkvi</a:t>
            </a:r>
            <a:r>
              <a:rPr lang="sk-SK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k-SK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sk-SK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79513" y="1152939"/>
            <a:ext cx="12112487" cy="5705061"/>
          </a:xfrm>
        </p:spPr>
        <p:txBody>
          <a:bodyPr>
            <a:normAutofit/>
          </a:bodyPr>
          <a:lstStyle/>
          <a:p>
            <a:r>
              <a:rPr lang="sk-SK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Božom ľude osobitné miesto patrí rehoľníkom.</a:t>
            </a:r>
            <a:r>
              <a:rPr lang="sk-SK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7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sk-SK" sz="27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služieb Krista a Cirkvi sa zasväcujú rehoľnými sľubmi: sľubom bezvýhradnej poslušnosti, ustavičnej čistoty a sľubom úplnej chudoby. </a:t>
            </a:r>
          </a:p>
          <a:p>
            <a:r>
              <a:rPr lang="sk-SK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Rehoľníci žijú pospolu v rehoľných spoločenstvách.</a:t>
            </a:r>
            <a:r>
              <a:rPr lang="sk-SK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sk-SK" sz="2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Rehoľníci </a:t>
            </a:r>
            <a:r>
              <a:rPr lang="sk-SK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majú nesmierny význam pre život Cirkvi.</a:t>
            </a:r>
            <a:r>
              <a:rPr lang="sk-SK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7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Rehoľníci </a:t>
            </a:r>
            <a:r>
              <a:rPr lang="sk-SK" sz="27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práve tým, že sa usilujú o väčšie posvätenie seba a sveta, sa mimoriadnym spôsobom pričiňujú o budovanie Božieho kráľovstva na zemi.</a:t>
            </a:r>
          </a:p>
          <a:p>
            <a:r>
              <a:rPr lang="sk-SK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Rehoľné zasvätenie nie je život bez lásky.</a:t>
            </a:r>
            <a:r>
              <a:rPr lang="sk-SK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7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Naopak, rehoľníci jej majú viac než iní. Hoci sa zriekajú lásky k jednému človekovi, je to preto, aby mohli v Kristovi milovať všetkých nerozdeleným </a:t>
            </a:r>
            <a:r>
              <a:rPr lang="sk-SK" sz="27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srdcom</a:t>
            </a:r>
            <a:endParaRPr lang="sk-SK" sz="27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9709271"/>
      </p:ext>
    </p:extLst>
  </p:cSld>
  <p:clrMapOvr>
    <a:masterClrMapping/>
  </p:clrMapOvr>
</p:sld>
</file>

<file path=ppt/theme/theme1.xml><?xml version="1.0" encoding="utf-8"?>
<a:theme xmlns:a="http://schemas.openxmlformats.org/drawingml/2006/main" name="Dym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300</TotalTime>
  <Words>3336</Words>
  <Application>Microsoft Office PowerPoint</Application>
  <PresentationFormat>Širokouhlá</PresentationFormat>
  <Paragraphs>122</Paragraphs>
  <Slides>25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25</vt:i4>
      </vt:variant>
    </vt:vector>
  </HeadingPairs>
  <TitlesOfParts>
    <vt:vector size="30" baseType="lpstr">
      <vt:lpstr>Arial</vt:lpstr>
      <vt:lpstr>Century Gothic</vt:lpstr>
      <vt:lpstr>Times New Roman</vt:lpstr>
      <vt:lpstr>Wingdings 3</vt:lpstr>
      <vt:lpstr>Dym</vt:lpstr>
      <vt:lpstr>   DIECÉZNA ŠKOLA VIERY III.  6. TÉMA: VERÍM V SVÄTÚ CIRKEV KATOLÍCKU  </vt:lpstr>
      <vt:lpstr> I. CIRKEV – KRISTUS MEDZI NAMI </vt:lpstr>
      <vt:lpstr>CIRKEV V BOŽOM PLÁNE SPÁSY</vt:lpstr>
      <vt:lpstr>      II.CIRKEV - NOVÝ BOŽÍ ĽUD </vt:lpstr>
      <vt:lpstr>1.Cirkev je Boží ľud </vt:lpstr>
      <vt:lpstr>2.Svätý Otec - najvyšší Pastier Cirkvi </vt:lpstr>
      <vt:lpstr>3.Služba biskupov a kňazov </vt:lpstr>
      <vt:lpstr>4.Biskupstvá a farnosti </vt:lpstr>
      <vt:lpstr> 5.Rehoľníci v službách Cirkvi </vt:lpstr>
      <vt:lpstr>6.Účasť laikov na živote a poslaní Cirkvi </vt:lpstr>
      <vt:lpstr>   III. CIRKEV - DIELO SLUŽBY </vt:lpstr>
      <vt:lpstr>1.Rodinný život v Cirkvi </vt:lpstr>
      <vt:lpstr>2.Cirkev slávi bohoslužby </vt:lpstr>
      <vt:lpstr>Prezentácia programu PowerPoint</vt:lpstr>
      <vt:lpstr>1.Cirkev ohlasuje Evanjelium národom </vt:lpstr>
      <vt:lpstr>2.Cirkev pomáha svetu </vt:lpstr>
      <vt:lpstr>3.Znaky pravosti Cirkvi </vt:lpstr>
      <vt:lpstr>4.Cirkev volá k jednote </vt:lpstr>
      <vt:lpstr>5.Cirkev na Slovensku </vt:lpstr>
      <vt:lpstr>6.Cirkev nikdy nezanikne</vt:lpstr>
      <vt:lpstr>Prezentácia programu PowerPoint</vt:lpstr>
      <vt:lpstr>1.Cirkev oslávená </vt:lpstr>
      <vt:lpstr>2.Prebolestná patrónka Slovenska </vt:lpstr>
      <vt:lpstr>3.Naše spoločenstvo so svätými 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VERÍM V SVÄTÚ KATOLÍCKU CIRKEV</dc:title>
  <dc:creator>Jozef</dc:creator>
  <cp:lastModifiedBy>Jozef</cp:lastModifiedBy>
  <cp:revision>28</cp:revision>
  <dcterms:created xsi:type="dcterms:W3CDTF">2021-03-12T06:37:47Z</dcterms:created>
  <dcterms:modified xsi:type="dcterms:W3CDTF">2021-03-12T11:47:38Z</dcterms:modified>
</cp:coreProperties>
</file>