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02301" y="0"/>
            <a:ext cx="11989699" cy="1529395"/>
          </a:xfrm>
        </p:spPr>
        <p:txBody>
          <a:bodyPr>
            <a:normAutofit/>
          </a:bodyPr>
          <a:lstStyle/>
          <a:p>
            <a:pPr algn="ctr"/>
            <a:r>
              <a:rPr lang="sk-SK" b="1" cap="small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DIECÉZNA ŠKOLA VIERY III</a:t>
            </a:r>
            <a:r>
              <a:rPr lang="sk-SK" b="1" cap="small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10314" y="2146852"/>
            <a:ext cx="10581685" cy="4561445"/>
          </a:xfrm>
        </p:spPr>
        <p:txBody>
          <a:bodyPr>
            <a:normAutofit/>
          </a:bodyPr>
          <a:lstStyle/>
          <a:p>
            <a:r>
              <a:rPr lang="sk-SK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TÉMA: </a:t>
            </a:r>
            <a:endParaRPr lang="sk-SK" sz="3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VERÍM </a:t>
            </a:r>
            <a:r>
              <a:rPr lang="sk-SK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 JEŽIŠA KRISTA, KTORÝ TRPEL ZA VLÁDY PONCIA PILÁTA, BOL UKRIŽOVANÝ, UMREL A BOL </a:t>
            </a:r>
            <a:r>
              <a:rPr lang="sk-SK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POCHOVANÝ... (DRUHÁ </a:t>
            </a:r>
            <a:r>
              <a:rPr lang="sk-SK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ČASŤ).</a:t>
            </a:r>
            <a:endParaRPr lang="sk-SK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3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	</a:t>
            </a:r>
          </a:p>
          <a:p>
            <a:r>
              <a:rPr lang="sk-SK" sz="36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sk-SK" sz="3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</a:t>
            </a:r>
            <a:r>
              <a:rPr lang="sk-SK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Vypracoval</a:t>
            </a:r>
            <a:r>
              <a:rPr lang="sk-SK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: Mons. </a:t>
            </a:r>
            <a:r>
              <a:rPr lang="sk-SK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prof. Jozef </a:t>
            </a:r>
            <a:r>
              <a:rPr lang="sk-SK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Bieľak</a:t>
            </a:r>
          </a:p>
          <a:p>
            <a:endParaRPr lang="sk-SK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631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685" y="0"/>
            <a:ext cx="11977315" cy="1081377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Veľkonočné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tajomstvo vykúpenia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14685" y="1232452"/>
            <a:ext cx="11977315" cy="5693134"/>
          </a:xfrm>
        </p:spPr>
        <p:txBody>
          <a:bodyPr>
            <a:noAutofit/>
          </a:bodyPr>
          <a:lstStyle/>
          <a:p>
            <a:r>
              <a:rPr lang="sk-SK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Kristovu smrť na kríži a jeho zmŕtvychvstanie nikdy nemôžeme od seba oddeľovať. </a:t>
            </a:r>
            <a:r>
              <a:rPr lang="sk-SK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k-SK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 Kristovu smrť </a:t>
            </a:r>
            <a:r>
              <a:rPr lang="sk-SK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sk-SK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zmŕtvychvstanie </a:t>
            </a:r>
            <a:r>
              <a:rPr lang="sk-SK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máme odpustenie hriechov a môžeme prísť do neba. </a:t>
            </a:r>
            <a:endParaRPr lang="sk-SK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Kristovo </a:t>
            </a:r>
            <a:r>
              <a:rPr lang="sk-SK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vykúpenie sa dotýka aj celého viditeľného sveta</a:t>
            </a:r>
            <a:r>
              <a:rPr lang="sk-SK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k-SK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 bol poškodený zlobou hriechu. </a:t>
            </a:r>
            <a:r>
              <a:rPr lang="sk-SK" sz="3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Rim </a:t>
            </a:r>
            <a:r>
              <a:rPr lang="sk-SK" sz="3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8, 21)</a:t>
            </a:r>
            <a:r>
              <a:rPr lang="sk-SK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k-SK" sz="36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Ježišovou </a:t>
            </a:r>
            <a:r>
              <a:rPr lang="sk-SK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smrťou a zmŕtvychvstaním sa končí nešťastné položenie sveta a pre celý svet sa začal čas lásky.</a:t>
            </a:r>
          </a:p>
          <a:p>
            <a:endParaRPr lang="sk-SK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65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" y="0"/>
            <a:ext cx="12009119" cy="1113183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Dielo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vykúpenia trvá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82879" y="1113183"/>
            <a:ext cx="12009119" cy="5744817"/>
          </a:xfrm>
        </p:spPr>
        <p:txBody>
          <a:bodyPr/>
          <a:lstStyle/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neustále pokračuje v diele vykúpenia.</a:t>
            </a: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Dary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vykúpenia rozdáva ľuďom prostredníctvom služieb Cirkvi. </a:t>
            </a: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Žiada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každého človeka spoluprácu pri jeho vykúpení. </a:t>
            </a:r>
            <a:r>
              <a:rPr lang="sk-SK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(Svätý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Augustín napísal: </a:t>
            </a:r>
            <a:r>
              <a:rPr lang="sk-SK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Ten, čo ťa stvoril bez teba, nespasí ťa bez teba</a:t>
            </a:r>
            <a:r>
              <a:rPr lang="sk-SK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endParaRPr lang="sk-SK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spolupráce s Kristom na našom vykúpení sa môžeme zapojiť všetkými životnými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prejavmi</a:t>
            </a:r>
            <a:r>
              <a:rPr lang="sk-SK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k-SK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(Prácou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modlitbou, radosťou i utrpením, odriekaním i dobročinnou </a:t>
            </a:r>
            <a:r>
              <a:rPr lang="sk-SK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láskou). </a:t>
            </a: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Kristovho vykupiteľského diela sa najúčinnejšie zapájame živou účasťou na bohoslužbách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Cirkvi. </a:t>
            </a:r>
            <a:r>
              <a:rPr lang="sk-SK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II. Vatikánsky koncil, LG, 3: „Kedykoľvek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 na oltári slávi obeta kríža, v ktorej sa obetuje Kristus ako náš veľkonočný Baránok, uskutočňuje sa dielo nášho vykúpenia.“ </a:t>
            </a:r>
            <a:endParaRPr lang="sk-S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448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5981" y="679731"/>
            <a:ext cx="11666017" cy="5567320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sk-SK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OSLÁVENÝ KRISTUS </a:t>
            </a:r>
            <a:r>
              <a:rPr lang="sk-SK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k-SK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k-SK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NÁŠ PÁN</a:t>
            </a:r>
            <a:r>
              <a:rPr lang="sk-SK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930584" y="6247051"/>
            <a:ext cx="11658978" cy="420785"/>
          </a:xfrm>
        </p:spPr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86960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1841" y="56644"/>
            <a:ext cx="12030159" cy="1213806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Ježiš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vystúpil do neba na </a:t>
            </a:r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40.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deň po zmŕtvychvstaní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61841" y="1270450"/>
            <a:ext cx="12030159" cy="5656332"/>
          </a:xfrm>
        </p:spPr>
        <p:txBody>
          <a:bodyPr>
            <a:normAutofit lnSpcReduction="10000"/>
          </a:bodyPr>
          <a:lstStyle/>
          <a:p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Ježiš po svojom zrnŕtvychvstaní sa ešte štyridsať dní zjavoval apoštolom a iným učeníkom.</a:t>
            </a:r>
            <a:r>
              <a:rPr lang="sk-SK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k-SK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 </a:t>
            </a:r>
            <a:r>
              <a:rPr lang="sk-SK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posledné pokyny, odovzdal im svoju moc a misijné </a:t>
            </a:r>
            <a:r>
              <a:rPr lang="sk-SK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poslanie). </a:t>
            </a: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Svätého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Petra apoštola ustanovil za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viditeľnú hlavu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Cirkvi. </a:t>
            </a:r>
            <a:endParaRPr lang="sk-SK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Prisľúbil apoštolom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 Utešiteľa - Ducha Svätého a prikázal im, aby sa pripravovali na jeho príchod. </a:t>
            </a:r>
            <a:endParaRPr lang="sk-SK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Viditeľne odišiel do neba do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neba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nebeskému Otcovi na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štyridsiaty deň po zmŕtvychvstaní. </a:t>
            </a:r>
            <a:endParaRPr lang="sk-SK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Návrat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vzkrieseného Ježiša do neba k Otcovi voláme </a:t>
            </a:r>
            <a:r>
              <a:rPr lang="sk-SK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nanebovstúpenie. </a:t>
            </a:r>
            <a:endParaRPr lang="sk-SK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Kristovo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nanebovstúpenie sa dotýka celého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ľudstva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k-SK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Predišiel nás do neba ako nová Hlava ľudského pokolenia a na sebe samom ukázal budúcnosť vykúpeného ľudstva. </a:t>
            </a:r>
            <a:r>
              <a:rPr lang="sk-SK" sz="2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Jn </a:t>
            </a:r>
            <a:r>
              <a:rPr lang="sk-SK" sz="2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14, 3)</a:t>
            </a:r>
          </a:p>
          <a:p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702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2637" y="0"/>
            <a:ext cx="11969363" cy="1121134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Kristus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Kráľ vesmíru a Hlava ľudstva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22637" y="1272209"/>
            <a:ext cx="11969363" cy="5585791"/>
          </a:xfrm>
        </p:spPr>
        <p:txBody>
          <a:bodyPr>
            <a:noAutofit/>
          </a:bodyPr>
          <a:lstStyle/>
          <a:p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Ježiš v deň svojho nanebovstúpenia vyhlásil</a:t>
            </a:r>
            <a:r>
              <a:rPr lang="sk-SK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„Daná mi je všetka moc na nebi i na zemi.“ (Mt 28, 18)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Naznačil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mu nebeský Otec aj ako oslávenému človekovi </a:t>
            </a:r>
            <a:r>
              <a:rPr lang="sk-SK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podriadil celý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svet a ustanovil ho za Kráľa </a:t>
            </a:r>
            <a:r>
              <a:rPr lang="sk-SK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vesmíru.</a:t>
            </a: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Kristus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Kráľ neba i zeme je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Hlavou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nového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ľudstva.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novým Adamom, skrze ktorého sa rodia noví ľudia. </a:t>
            </a:r>
            <a:r>
              <a:rPr lang="sk-SK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Kol </a:t>
            </a:r>
            <a:r>
              <a:rPr lang="sk-SK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1 7-19) </a:t>
            </a:r>
            <a:endParaRPr lang="sk-SK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Kristovi ako v Hlave nového ľudského pokolenia sa má všetko obnoviť a zjednotiť.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Ef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1, 10)</a:t>
            </a:r>
          </a:p>
          <a:p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Kristovo kráľovstvo je kráľovstvo pravdy a života, svätosti a milosti, spravodlivosti, lásky, a pokoja.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(Pieseň vďaky na slávnosť Krista Kráľa</a:t>
            </a:r>
            <a:r>
              <a:rPr lang="sk-SK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je ten nový svet Božej lásky, ktorý prišiel Kristus pre ľudstvo vybudovať. </a:t>
            </a:r>
          </a:p>
          <a:p>
            <a:endParaRPr lang="sk-SK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903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6976" y="0"/>
            <a:ext cx="12025023" cy="970059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Kristus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zostal s </a:t>
            </a:r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nami aj po nanebovstúpení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66976" y="1272209"/>
            <a:ext cx="12025024" cy="5585791"/>
          </a:xfrm>
        </p:spPr>
        <p:txBody>
          <a:bodyPr>
            <a:normAutofit/>
          </a:bodyPr>
          <a:lstStyle/>
          <a:p>
            <a:pPr algn="just"/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 uistil pri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svojom nanebovstúpení: </a:t>
            </a:r>
            <a:r>
              <a:rPr lang="sk-SK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„Ja som s vami po všetky dni až do skončenia sveta.“ (</a:t>
            </a:r>
            <a:r>
              <a:rPr lang="sk-SK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 </a:t>
            </a:r>
            <a:r>
              <a:rPr lang="sk-SK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28, 20</a:t>
            </a:r>
            <a:r>
              <a:rPr lang="sk-SK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k-SK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prítomný medzi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nami najmä v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Eucharistii, v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osobách kňazov, ktorí ho medzi ľuďmi sprítomňujú a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zastupujú, vo sviatostiach a v Božom slove.</a:t>
            </a:r>
          </a:p>
          <a:p>
            <a:pPr algn="just"/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nami na zhromaždení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veriacich, žije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našich kresťanských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rodinách</a:t>
            </a:r>
            <a:r>
              <a:rPr lang="sk-SK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k-SK" sz="28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prítomný v chorých a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trpiacich.</a:t>
            </a:r>
            <a:r>
              <a:rPr lang="sk-SK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Mt </a:t>
            </a:r>
            <a:r>
              <a:rPr lang="sk-SK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25, 40) </a:t>
            </a:r>
            <a:endParaRPr lang="sk-SK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prítomný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našich dušiach. </a:t>
            </a:r>
            <a:r>
              <a:rPr lang="sk-SK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Gal </a:t>
            </a:r>
            <a:r>
              <a:rPr lang="sk-SK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2, 20)</a:t>
            </a:r>
          </a:p>
          <a:p>
            <a:pPr algn="just"/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Mnohotvárnu Kristovu prítomnosť a jeho účinkovanie medzi nami zdôrazňuje uznesenie II. vatikánskeho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koncilu</a:t>
            </a:r>
            <a:r>
              <a:rPr lang="sk-SK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k-SK" sz="28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(Konštitúcia o posvätnej liturgii, </a:t>
            </a:r>
            <a:r>
              <a:rPr lang="sk-SK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</a:t>
            </a:r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90589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684" y="-1"/>
            <a:ext cx="11977315" cy="1113183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Kristus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veľkňaz nás vedie k Otcovi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14683" y="1224501"/>
            <a:ext cx="11977315" cy="5633499"/>
          </a:xfrm>
        </p:spPr>
        <p:txBody>
          <a:bodyPr>
            <a:noAutofit/>
          </a:bodyPr>
          <a:lstStyle/>
          <a:p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Sväté písmo nazýva Ježiša veľkňazom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Novej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sk-SK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k-SK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Hebr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4, 1) </a:t>
            </a:r>
            <a:endParaRPr lang="sk-SK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prostredníkom medzi Bohom a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ľuďmi, je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 naším zástancom u Otca. Sedí po jeho pravici a prihovára sa za nás. </a:t>
            </a:r>
            <a:endParaRPr lang="sk-SK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Kristus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svoje kňazstvo uskutočňuje najmä na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bohoslužbách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Cirkvi.</a:t>
            </a:r>
            <a:endParaRPr lang="sk-SK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Ustavične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 o nás stará. Preto ho voláme Dobrý pastier.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to sám o sebe povedal: </a:t>
            </a:r>
            <a:r>
              <a:rPr lang="sk-SK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„Ja som dobrý pastier. Dobrý pastier položí svoj život za ovce.“ (Jn 10,11)</a:t>
            </a:r>
            <a:endParaRPr lang="sk-SK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Ježiš svoju starosť o nás zveril apoštolom a po nich biskupom a kňazom.</a:t>
            </a:r>
            <a:r>
              <a:rPr lang="sk-SK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 im účasť na svojej kňazskej moci a poslaní. </a:t>
            </a:r>
            <a:r>
              <a:rPr lang="sk-SK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 </a:t>
            </a:r>
            <a:r>
              <a:rPr lang="sk-SK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živými nástrojmi jeho kňazskej služby a pastierskej 1ásky. Prostredníctvom biskupov a kňazov nás sám Kristus sprevádza, slúži nám a vedie nás do neba k svojmu Otcovi. Povedal: </a:t>
            </a:r>
            <a:r>
              <a:rPr lang="sk-SK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„Nik nepríde k Otcovi, iba cezo mňa.“ (Jn 14, 6)</a:t>
            </a:r>
            <a:endParaRPr lang="sk-SK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k-SK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477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685" y="63610"/>
            <a:ext cx="11911054" cy="755374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Ježiš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náš Pán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14685" y="1025718"/>
            <a:ext cx="12046226" cy="5756745"/>
          </a:xfrm>
        </p:spPr>
        <p:txBody>
          <a:bodyPr>
            <a:noAutofit/>
          </a:bodyPr>
          <a:lstStyle/>
          <a:p>
            <a:r>
              <a:rPr lang="sk-SK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Oslovenie </a:t>
            </a:r>
            <a:r>
              <a:rPr lang="sk-SK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titul, ktorý Ježišovi dávame, je </a:t>
            </a:r>
            <a:r>
              <a:rPr lang="sk-SK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Pán, čím vyjadrujeme </a:t>
            </a:r>
            <a:r>
              <a:rPr lang="sk-SK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vieru v Kristovo božstvo. </a:t>
            </a:r>
            <a:r>
              <a:rPr lang="sk-SK" sz="2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(Flp 2, 10-11)</a:t>
            </a:r>
            <a:endParaRPr lang="sk-SK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Ježiša považujeme za svojho </a:t>
            </a:r>
            <a:r>
              <a:rPr lang="sk-SK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Pána </a:t>
            </a:r>
            <a:r>
              <a:rPr lang="sk-SK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 preto, lebo mu bezvýhradne </a:t>
            </a:r>
            <a:r>
              <a:rPr lang="sk-SK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patríme, pretože ako Boh nás </a:t>
            </a:r>
            <a:r>
              <a:rPr lang="sk-SK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stvoril, ale aj preto, že nás </a:t>
            </a:r>
            <a:r>
              <a:rPr lang="sk-SK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Bohočlovek vykúpil</a:t>
            </a:r>
            <a:r>
              <a:rPr lang="sk-SK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k-SK" sz="29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Sme </a:t>
            </a:r>
            <a:r>
              <a:rPr lang="sk-SK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jeho bratmi a sestrami </a:t>
            </a:r>
            <a:r>
              <a:rPr lang="sk-SK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preto</a:t>
            </a:r>
            <a:r>
              <a:rPr lang="sk-SK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lebo pri krste sme sa stali Božími synmi a dcérami. Vtedy sme sa mu stali príbuznými podľa ducha, ako sa on stal pri vtelení naším príbuzným podľa tela. </a:t>
            </a:r>
            <a:endParaRPr lang="sk-SK" sz="29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 je </a:t>
            </a:r>
            <a:r>
              <a:rPr lang="sk-SK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 nás jedinou zárukou šťastia vo večnosti. Je aj naša jediná nadej, ako to vyjadril svätý Pavol apoštol: </a:t>
            </a:r>
            <a:r>
              <a:rPr lang="sk-SK" sz="29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“Kristus vo vás, nádej slávy.“(Kol 1, 2 7)</a:t>
            </a:r>
            <a:r>
              <a:rPr lang="sk-SK" sz="2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Preto v Pánovi Ježišovi </a:t>
            </a:r>
            <a:r>
              <a:rPr lang="sk-SK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nachádzame </a:t>
            </a:r>
            <a:r>
              <a:rPr lang="sk-SK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stredobod a zmysel života.</a:t>
            </a:r>
          </a:p>
          <a:p>
            <a:endParaRPr lang="sk-SK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360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1075" y="0"/>
            <a:ext cx="12040925" cy="222637"/>
          </a:xfrm>
        </p:spPr>
        <p:txBody>
          <a:bodyPr>
            <a:normAutofit fontScale="90000"/>
          </a:bodyPr>
          <a:lstStyle/>
          <a:p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06734" y="1208597"/>
            <a:ext cx="11985266" cy="5748793"/>
          </a:xfrm>
        </p:spPr>
        <p:txBody>
          <a:bodyPr/>
          <a:lstStyle/>
          <a:p>
            <a:pPr marL="0" indent="0" algn="ctr">
              <a:buNone/>
            </a:pPr>
            <a:endParaRPr lang="sk-SK" sz="6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sk-SK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sk-SK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k-SK" sz="6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sk-SK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 </a:t>
            </a:r>
            <a:r>
              <a:rPr lang="sk-SK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KRISTUS - ZAVRŠITEĽ OBNOVY</a:t>
            </a:r>
            <a:endParaRPr lang="sk-SK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24000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9026" y="0"/>
            <a:ext cx="12032973" cy="834887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Ježiš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príde znova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59026" y="1121135"/>
            <a:ext cx="12032974" cy="5736866"/>
          </a:xfrm>
        </p:spPr>
        <p:txBody>
          <a:bodyPr>
            <a:noAutofit/>
          </a:bodyPr>
          <a:lstStyle/>
          <a:p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Ježiš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predpovedal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prisľúbil, že na konci sveta príde znova na zem. </a:t>
            </a:r>
            <a:endParaRPr lang="sk-SK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Nepoznáme čas jeho druhého príchodu. Povedal: </a:t>
            </a:r>
            <a:r>
              <a:rPr lang="sk-SK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„Ale o tom dni a o tej hodine nevie nik, ani nebeskí anjeli, ani Syn, iba sám Otec.“ (Mt 24, 36)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k-SK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Preto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žijeme stále v očakávaní. </a:t>
            </a:r>
            <a:r>
              <a:rPr lang="sk-SK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k-SK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Preto bdejte celý čas a modlite sa, aby ste mohli uniknúť všetkému tomu, čo má prísť, a postaviť sa pred Syna človeka.“ (Lk 21, 36)</a:t>
            </a: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Cirkev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svojho ženícha nečaká so založenými rukami.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Celou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svojou činnosťou pripravuje seba a celý svet na túto veľkú chvíľu. </a:t>
            </a:r>
          </a:p>
          <a:p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 Ježišovej predpovede jeho slávnemu príchodu na zem budú predchádzať rôzne znaky a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znamenia času. </a:t>
            </a:r>
            <a:r>
              <a:rPr lang="sk-SK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(Mimoriadne </a:t>
            </a:r>
            <a:r>
              <a:rPr lang="sk-SK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úkazy vo vesmíre, podivné udalosti v živote ľudstva, napr. zemetrasenia, vojny, všeobecný odpad od viery a pod</a:t>
            </a:r>
            <a:r>
              <a:rPr lang="sk-SK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endParaRPr lang="sk-SK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284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538" y="79513"/>
            <a:ext cx="11266073" cy="811033"/>
          </a:xfrm>
        </p:spPr>
        <p:txBody>
          <a:bodyPr/>
          <a:lstStyle/>
          <a:p>
            <a:pPr algn="ctr"/>
            <a:r>
              <a:rPr lang="sk-SK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endParaRPr lang="sk-SK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38538" y="1264257"/>
            <a:ext cx="11953462" cy="5653378"/>
          </a:xfrm>
        </p:spPr>
        <p:txBody>
          <a:bodyPr>
            <a:normAutofit/>
          </a:bodyPr>
          <a:lstStyle/>
          <a:p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Vedel Ježiš že zomrie keď slávnostne vstupoval do Jeruzalema?</a:t>
            </a:r>
            <a:endParaRPr lang="sk-SK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Prečo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Ježiš zvolil pre svoju smrť a zmŕtvychvstanie pravé sviatok židovskej Veľkej noci?</a:t>
            </a:r>
            <a:endParaRPr lang="sk-SK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mohol byt taký mierumilovný človek akým bol Ježiš odsúdený na smrť na kríži?</a:t>
            </a:r>
            <a:endParaRPr lang="sk-SK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Židia vinní za Ježišovu smrť</a:t>
            </a:r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sk-SK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(kolektívna vina)</a:t>
            </a:r>
            <a:endParaRPr lang="sk-SK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Prial si Boh smrť vlastného Syna</a:t>
            </a:r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sk-SK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násilnej Ježišovej smrti nedošlo len na základe tragických vonkajších okolnosti. </a:t>
            </a:r>
            <a:r>
              <a:rPr lang="sk-SK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Aby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 Boh zachráni pred smrťou, vylial </a:t>
            </a:r>
            <a:r>
              <a:rPr lang="sk-SK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„liek nesmrteľnosti“</a:t>
            </a:r>
            <a:r>
              <a:rPr lang="sk-SK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(sv. Ignác Antiochijský) na náš svet smrti - svojho Syna Ježiša Krista. Otec a Syn boli v tomto poslaní nerozlučnými spojencami plnými ochoty a služby ísť z lásky k človeku až do krajnosti</a:t>
            </a:r>
            <a:r>
              <a:rPr lang="sk-SK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sk-S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923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5172" y="0"/>
            <a:ext cx="12056827" cy="747423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Kristus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sudca živých a mŕtvych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35171" y="1232451"/>
            <a:ext cx="12056827" cy="5685183"/>
          </a:xfrm>
        </p:spPr>
        <p:txBody>
          <a:bodyPr>
            <a:noAutofit/>
          </a:bodyPr>
          <a:lstStyle/>
          <a:p>
            <a:r>
              <a:rPr lang="sk-SK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</a:t>
            </a:r>
            <a:r>
              <a:rPr lang="sk-SK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 </a:t>
            </a:r>
            <a:r>
              <a:rPr lang="sk-SK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dostal </a:t>
            </a:r>
            <a:r>
              <a:rPr lang="sk-SK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nebeského Otca s kráľovskou hodnosťou aj moc súdiť všetkých ľudí. </a:t>
            </a:r>
            <a:r>
              <a:rPr lang="sk-SK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k-SK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Otec nikoho ani nesúdi, ale všetok súd odovzdal Synovi.“ (Jn 5, 22) </a:t>
            </a:r>
            <a:endParaRPr lang="sk-SK" sz="24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</a:t>
            </a:r>
            <a:r>
              <a:rPr lang="sk-SK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 vykonáva dvojaký súd: </a:t>
            </a:r>
            <a:r>
              <a:rPr lang="sk-SK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osobitný a všeobecný. </a:t>
            </a:r>
            <a:r>
              <a:rPr lang="sk-SK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Osobitný alebo osobný súd sa koná hneď po smrti človeka. </a:t>
            </a:r>
          </a:p>
          <a:p>
            <a:r>
              <a:rPr lang="sk-SK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Všeobecný súd bude na konci sveta, keď Ježiš príde s veľkou mocou a slávou. Vtedy bude súdiť všetkých ľudí naraz. </a:t>
            </a:r>
            <a:endParaRPr lang="sk-SK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sk-SK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čo ho odmietali a ním pohŕdali, s hanbou budú musieť uznať jeho moc. Dostanú aj zaslúžený trest - budú navždy vylúčení z kráľovstva Božej lásky. </a:t>
            </a:r>
          </a:p>
          <a:p>
            <a:r>
              <a:rPr lang="sk-SK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Svojich verných Pán Ježiš na Poslednom súde predstaví </a:t>
            </a:r>
            <a:r>
              <a:rPr lang="sk-SK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Otcovi, odmení </a:t>
            </a:r>
            <a:r>
              <a:rPr lang="sk-SK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tých, čo ho milovali, a uvedie ich do kráľovstva večnej lásky. </a:t>
            </a:r>
            <a:r>
              <a:rPr lang="sk-SK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Mt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25, 31) </a:t>
            </a:r>
            <a:endParaRPr lang="sk-SK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Mierou </a:t>
            </a:r>
            <a:r>
              <a:rPr lang="sk-SK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Božieho súdu bude </a:t>
            </a:r>
            <a:r>
              <a:rPr lang="sk-SK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láska</a:t>
            </a:r>
            <a:r>
              <a:rPr lang="sk-SK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k-SK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Tí, ktorí </a:t>
            </a:r>
            <a:r>
              <a:rPr lang="sk-SK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 milovali v ľudských bratoch a sestrách, budú z jeho úst počuť slová: </a:t>
            </a:r>
            <a:r>
              <a:rPr lang="sk-SK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„Poďte, požehnaní môjho Otca, zaujmite kráľovstvo, ktoré je pre vás pripravené od stvorenia sveta.“ (Mt 25, 34)</a:t>
            </a:r>
            <a:endParaRPr lang="sk-SK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k-SK" sz="2400" b="1" dirty="0"/>
          </a:p>
        </p:txBody>
      </p:sp>
    </p:spTree>
    <p:extLst>
      <p:ext uri="{BB962C8B-B14F-4D97-AF65-F5344CB8AC3E}">
        <p14:creationId xmlns:p14="http://schemas.microsoft.com/office/powerpoint/2010/main" val="37505865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8783" y="0"/>
            <a:ext cx="11993217" cy="818984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Nové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nebesá a nová zem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43123" y="1152939"/>
            <a:ext cx="12048877" cy="5705061"/>
          </a:xfrm>
        </p:spPr>
        <p:txBody>
          <a:bodyPr>
            <a:normAutofit fontScale="92500" lnSpcReduction="10000"/>
          </a:bodyPr>
          <a:lstStyle/>
          <a:p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deň slávneho Kristovho príchodu </a:t>
            </a:r>
            <a:r>
              <a:rPr lang="sk-SK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 zavŕši Boží plán spásy. </a:t>
            </a:r>
            <a:endParaRPr lang="sk-SK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Posledným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úkonom Kristovho vykupiteľského diela bude </a:t>
            </a:r>
            <a:r>
              <a:rPr lang="sk-SK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všeobecne vzkriesenie.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Nový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svet, ktorí sa pre nás vtedy začne, bude svetom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dokonalej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nadvlády ducha nad hmotou. </a:t>
            </a:r>
            <a:endParaRPr lang="sk-SK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Koniec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tohto sveta bude začiatkom nového, ktorý sa už nikdy neskonči. Zem a vesmír nezaniknú, ale začnú jestvovať novým spôsobom. Pán Ježiš pretvorí aj cely vesmír, aby mal účasť na našom oslávení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k-SK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Rim 8, 21)</a:t>
            </a:r>
          </a:p>
          <a:p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Pretvorenie celého hmotného sveta a zavŕšenie jeho dokonalosti nazýva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Sväté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písmo </a:t>
            </a:r>
            <a:r>
              <a:rPr lang="sk-SK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„stvorením nových nebies a novej zeme</a:t>
            </a:r>
            <a:r>
              <a:rPr lang="sk-SK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“.</a:t>
            </a:r>
          </a:p>
          <a:p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svet nevýslovnej radosti a večnej lásky. </a:t>
            </a:r>
            <a:r>
              <a:rPr lang="sk-SK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ňom </a:t>
            </a:r>
            <a:r>
              <a:rPr lang="sk-SK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„Boh zotrie im z očí každú slzu a už nebude smrti ani žiaľu, a ani náreku, ani bolesti viac nebude.“ (Zjv 21, 4)</a:t>
            </a:r>
            <a:r>
              <a:rPr lang="sk-SK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Ježiš nás pozýva, </a:t>
            </a:r>
            <a:r>
              <a:rPr lang="sk-SK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aby sme s nim na </a:t>
            </a:r>
            <a:r>
              <a:rPr lang="sk-SK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výstavbe nového sveta spolupracovali. </a:t>
            </a:r>
            <a:r>
              <a:rPr lang="sk-SK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Pričiňujeme sa o to našou </a:t>
            </a:r>
            <a:r>
              <a:rPr lang="sk-SK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vierou, nádejou a láskou</a:t>
            </a:r>
            <a:r>
              <a:rPr lang="sk-SK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sk-SK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53025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90261" y="624109"/>
            <a:ext cx="9914351" cy="4257991"/>
          </a:xfrm>
        </p:spPr>
        <p:txBody>
          <a:bodyPr/>
          <a:lstStyle/>
          <a:p>
            <a:pPr algn="ctr"/>
            <a:r>
              <a:rPr lang="sk-SK" dirty="0" smtClean="0"/>
              <a:t/>
            </a:r>
            <a:br>
              <a:rPr lang="sk-SK" dirty="0" smtClean="0"/>
            </a:br>
            <a:r>
              <a:rPr lang="sk-SK" dirty="0"/>
              <a:t/>
            </a:r>
            <a:br>
              <a:rPr lang="sk-SK" dirty="0"/>
            </a:br>
            <a:r>
              <a:rPr lang="sk-SK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JEŽIŠ KRISTUS NÁŠ VYKUPITEĽ</a:t>
            </a:r>
            <a:endParaRPr lang="sk-SK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488758" y="5637474"/>
            <a:ext cx="9015854" cy="273747"/>
          </a:xfrm>
        </p:spPr>
        <p:txBody>
          <a:bodyPr>
            <a:normAutofit fontScale="77500" lnSpcReduction="20000"/>
          </a:bodyPr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14905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685" y="103368"/>
            <a:ext cx="11815638" cy="1232452"/>
          </a:xfrm>
        </p:spPr>
        <p:txBody>
          <a:bodyPr>
            <a:normAutofit fontScale="90000"/>
          </a:bodyPr>
          <a:lstStyle/>
          <a:p>
            <a:pPr algn="ctr"/>
            <a:r>
              <a:rPr lang="sk-SK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DIELO KRISTOVHO VYKÚPENIA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14685" y="1264257"/>
            <a:ext cx="11977315" cy="5593743"/>
          </a:xfrm>
        </p:spPr>
        <p:txBody>
          <a:bodyPr>
            <a:normAutofit/>
          </a:bodyPr>
          <a:lstStyle/>
          <a:p>
            <a:r>
              <a:rPr lang="sk-SK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Veľkonočná večera </a:t>
            </a:r>
            <a:endParaRPr lang="sk-SK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 </a:t>
            </a:r>
            <a:r>
              <a:rPr lang="sk-SK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 nám Ježiš odovzdal najväčšie dary svojej lásky: </a:t>
            </a:r>
            <a:r>
              <a:rPr lang="sk-SK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Sviatosť </a:t>
            </a:r>
            <a:r>
              <a:rPr lang="sk-SK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oltárnu, </a:t>
            </a:r>
            <a:r>
              <a:rPr lang="sk-SK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sviatosť kňazstva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k-SK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Natrvalo v nich sprítomnil seba a celé dielo vykúpenia. </a:t>
            </a:r>
          </a:p>
          <a:p>
            <a:r>
              <a:rPr lang="sk-SK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 </a:t>
            </a:r>
            <a:r>
              <a:rPr lang="sk-SK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Poslednej večeri nám Ježiš dal aj </a:t>
            </a:r>
            <a:r>
              <a:rPr lang="sk-SK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nové prikázanie lásky.</a:t>
            </a:r>
            <a:r>
              <a:rPr lang="sk-SK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„Nové prikázanie  vám dávam, aby ste sa milovali navzájom, ako som ja miloval vás.“ (Jn 13, 34)</a:t>
            </a:r>
            <a:r>
              <a:rPr lang="sk-SK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znak lásky Ježiš umyl apoštolom nohy. Tým chcel vyjadriť, že opravdivo milovať znamená slúžiť. Povedal: </a:t>
            </a:r>
            <a:r>
              <a:rPr lang="sk-SK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„Dal som vám príklad, aby ste aj vy robili, ako som ja urobil, vám.“ (Jn 13, 15)</a:t>
            </a:r>
            <a:endParaRPr lang="sk-SK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930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" y="55660"/>
            <a:ext cx="12009119" cy="826936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Ježiš </a:t>
            </a:r>
            <a:r>
              <a:rPr lang="sk-SK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nás </a:t>
            </a:r>
            <a:r>
              <a:rPr lang="sk-SK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zomrel na kríži</a:t>
            </a:r>
            <a:r>
              <a:rPr lang="sk-SK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82880" y="1256306"/>
            <a:ext cx="12009119" cy="5601694"/>
          </a:xfrm>
        </p:spPr>
        <p:txBody>
          <a:bodyPr>
            <a:noAutofit/>
          </a:bodyPr>
          <a:lstStyle/>
          <a:p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Najväčším dôkazom ako nekonečne nás Boh miluje, je kríž.</a:t>
            </a:r>
            <a:r>
              <a:rPr lang="sk-SK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k-SK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Ježišovo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utrpenie sa začalo v Getsemanskej </a:t>
            </a:r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záhrade.</a:t>
            </a:r>
            <a:r>
              <a:rPr lang="sk-SK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Pilát- rímsky miestodržiteľ v Palestíne ho dal zbičovať. </a:t>
            </a: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Vojaci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 dali posmešne na hlavu korunu z tŕnia. </a:t>
            </a:r>
            <a:endParaRPr lang="sk-SK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nátlak Židov ho Pilát odsúdil na smrť na kríži</a:t>
            </a:r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 umierajúc na kríži nám dal príklad lásky</a:t>
            </a:r>
            <a:r>
              <a:rPr lang="sk-SK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keď sa modlil za svojich </a:t>
            </a:r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mučiteľov.</a:t>
            </a:r>
            <a:r>
              <a:rPr lang="sk-SK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Lk </a:t>
            </a:r>
            <a:r>
              <a:rPr lang="sk-SK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23, 34)</a:t>
            </a:r>
          </a:p>
          <a:p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 Ježišovom kríži stála jeho matka Panna Mária, svätý Ján apoštol a niekoľko nábožných žien. </a:t>
            </a:r>
            <a:endParaRPr lang="sk-SK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smrti Pána Ježiša prišli vojaci a prebodli mu kopijou bok i srdce. </a:t>
            </a:r>
            <a:endParaRPr lang="sk-SK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574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4929" y="0"/>
            <a:ext cx="11958761" cy="938254"/>
          </a:xfrm>
        </p:spPr>
        <p:txBody>
          <a:bodyPr>
            <a:normAutofit fontScale="90000"/>
          </a:bodyPr>
          <a:lstStyle/>
          <a:p>
            <a:pPr algn="ctr"/>
            <a:r>
              <a:rPr lang="sk-SK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Kristus </a:t>
            </a:r>
            <a:r>
              <a:rPr lang="sk-SK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náš veľkonočný Baránok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30588" y="1264257"/>
            <a:ext cx="11961412" cy="5593743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Izraeliti na znak zmierenia prinášali Bohu na obetu baránka.</a:t>
            </a:r>
            <a:r>
              <a:rPr lang="sk-SK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Jeho krvou sa zachránili pred Božím trestom. Veľkonočného baránka – Paschu, jedávali každoročne pri pamätnej hostine a tak ďakovali za záchranu a obnovovali svoju zmluvu s </a:t>
            </a:r>
            <a:r>
              <a:rPr lang="sk-SK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Bohom</a:t>
            </a:r>
            <a:r>
              <a:rPr lang="sk-SK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Obetný baránok bol predobrazom Krista. </a:t>
            </a:r>
            <a:endParaRPr lang="sk-SK" sz="2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 </a:t>
            </a:r>
            <a:r>
              <a:rPr lang="sk-SK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Kristus je náš veľkonočný Baránok, lebo je obetným darom Otcovi aj obetným pokrmom pre nás.</a:t>
            </a:r>
            <a:r>
              <a:rPr lang="sk-SK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Kristova smrť na kríži je obetou zmierenia za naše hriechy. Pán Ježiš ňou dal nebeskému Otcovi nekonečnú náhradu za naše urážky. Tak nás zmieril s Otcom a obnovil s ním naše priateľstvo. </a:t>
            </a:r>
            <a:endParaRPr lang="sk-SK" sz="2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</a:t>
            </a:r>
            <a:r>
              <a:rPr lang="sk-SK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 smrťou na kríži dokázal, že nás nekonečne miluje</a:t>
            </a:r>
            <a:r>
              <a:rPr lang="sk-SK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k-SK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Utrpenie a smrť prijal na seba dobrovoľne, len z lásky k nám. </a:t>
            </a:r>
            <a:r>
              <a:rPr lang="sk-SK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„Obetoval sa, pretože sám chcel.“ (Iz 53, 7</a:t>
            </a:r>
            <a:r>
              <a:rPr lang="sk-SK" sz="24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k-SK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942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6734" y="0"/>
            <a:ext cx="11985266" cy="1025718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Ježišov </a:t>
            </a:r>
            <a:r>
              <a:rPr lang="sk-SK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pohreb a zostúpenie k otcom</a:t>
            </a:r>
            <a:r>
              <a:rPr lang="sk-SK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06734" y="1216550"/>
            <a:ext cx="11985266" cy="5641450"/>
          </a:xfrm>
        </p:spPr>
        <p:txBody>
          <a:bodyPr>
            <a:normAutofit/>
          </a:bodyPr>
          <a:lstStyle/>
          <a:p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Mŕtve telo Pána Ježiša pochovali jeho verní priatelia: Nikodém, Jozef z Arimatey a nábožné ženy. </a:t>
            </a:r>
            <a:endParaRPr lang="sk-SK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Zložili ho z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kríža a vložili ho do náručia jeho prebolestnej matky - Panny Márie. </a:t>
            </a:r>
            <a:endParaRPr lang="sk-SK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Jozef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Arimatey </a:t>
            </a:r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daroval Ježišovi svoj hrob vytesaný do skaly. </a:t>
            </a: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Židia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postavili ku hrobu stráž, lebo sa báli, že vstane zmŕtvych, ako predpovedal.</a:t>
            </a:r>
          </a:p>
          <a:p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Ježišova duša </a:t>
            </a:r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hneď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smrti zostúpila k </a:t>
            </a:r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zosnulým, ktorí v podsvetí čakali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vykúpenie. </a:t>
            </a:r>
            <a:endParaRPr lang="sk-SK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Jeho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zostúpenie k zosnulým je svedectvo, že jeho smrť prináša záchranu všetkým ľuďom od stvorenia až do konca sveta.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32285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8783" y="0"/>
            <a:ext cx="11993217" cy="1033670"/>
          </a:xfrm>
        </p:spPr>
        <p:txBody>
          <a:bodyPr>
            <a:normAutofit fontScale="90000"/>
          </a:bodyPr>
          <a:lstStyle/>
          <a:p>
            <a:pPr algn="ctr"/>
            <a:r>
              <a:rPr lang="sk-SK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Ježiš </a:t>
            </a:r>
            <a:r>
              <a:rPr lang="sk-SK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tretí deň vstal zmŕtvych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98783" y="1240403"/>
            <a:ext cx="11934907" cy="5617597"/>
          </a:xfrm>
        </p:spPr>
        <p:txBody>
          <a:bodyPr>
            <a:normAutofit/>
          </a:bodyPr>
          <a:lstStyle/>
          <a:p>
            <a:r>
              <a:rPr lang="sk-SK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Ježišovo telo nezostalo navždy v hrobe. Na tretí deň </a:t>
            </a:r>
            <a:r>
              <a:rPr lang="sk-SK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vstal </a:t>
            </a:r>
            <a:r>
              <a:rPr lang="sk-SK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zmŕtvych. Boh ho vzkriesil. </a:t>
            </a:r>
            <a:r>
              <a:rPr lang="sk-SK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Preto </a:t>
            </a:r>
            <a:r>
              <a:rPr lang="sk-SK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svätý Pavol apoštol napísal: </a:t>
            </a:r>
            <a:r>
              <a:rPr lang="sk-SK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„Veď vieme, Kristus vzkriesený z mŕtvych už neumiera, smrť nad ním už nepanuje.“(Rim 6, 9)</a:t>
            </a:r>
            <a:r>
              <a:rPr lang="sk-SK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k-SK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</a:t>
            </a:r>
            <a:r>
              <a:rPr lang="sk-SK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Ježiš začal po vzkriesení žiť so svojím osláveným telom a dušou už v novom svete Božej lásky. </a:t>
            </a:r>
            <a:r>
              <a:rPr lang="sk-SK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ňom začal mať aj ako človek plnú účasť na Božej sláve. Nebeský Otec ho odmenil za jeho poslušnosť a lásku.</a:t>
            </a:r>
          </a:p>
          <a:p>
            <a:r>
              <a:rPr lang="sk-SK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Kristus svojím zmŕtvychvstaním zvíťazil a obnovil nám život. </a:t>
            </a:r>
            <a:r>
              <a:rPr lang="sk-SK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Jeho vzkriesenie je víťazstvom nad hriechom, smrťou a zlým duchom. Je to koniec nášho otroctva a začiatok nového života pre celý svet. </a:t>
            </a:r>
          </a:p>
        </p:txBody>
      </p:sp>
    </p:spTree>
    <p:extLst>
      <p:ext uri="{BB962C8B-B14F-4D97-AF65-F5344CB8AC3E}">
        <p14:creationId xmlns:p14="http://schemas.microsoft.com/office/powerpoint/2010/main" val="3094387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0588" y="0"/>
            <a:ext cx="11961411" cy="1065475"/>
          </a:xfrm>
        </p:spPr>
        <p:txBody>
          <a:bodyPr>
            <a:noAutofit/>
          </a:bodyPr>
          <a:lstStyle/>
          <a:p>
            <a:pPr algn="ctr"/>
            <a:r>
              <a:rPr lang="sk-SK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Svedkovia </a:t>
            </a:r>
            <a:r>
              <a:rPr lang="sk-SK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Kristovho zmŕtvychvstania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74929" y="1160891"/>
            <a:ext cx="11942859" cy="5629524"/>
          </a:xfrm>
        </p:spPr>
        <p:txBody>
          <a:bodyPr>
            <a:noAutofit/>
          </a:bodyPr>
          <a:lstStyle/>
          <a:p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Pán Ježiš sa po svojom zmŕtvychvstaní viditeľne ukázal mnohým učeníkom, aby im dokázal, že je živý.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Najprv sa ukázal ženám a prikázal im, aby oznámili apoštolom, že žije. </a:t>
            </a:r>
            <a:endParaRPr lang="sk-SK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Apoštoli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uverili až potom, keď sa im sám zjavil.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Oni ho viackrát videli, dotýkali sa ho a rozprávali sa s ním.</a:t>
            </a:r>
            <a:r>
              <a:rPr lang="sk-SK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Sk </a:t>
            </a:r>
            <a:r>
              <a:rPr lang="sk-SK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 40-41) </a:t>
            </a:r>
            <a:endParaRPr lang="sk-SK" sz="24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Apoštolom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 Pán Ježiš zjavoval po štyridsať dní po svojom zmŕtvychvstaní. </a:t>
            </a:r>
            <a:r>
              <a:rPr lang="sk-SK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Oni </a:t>
            </a:r>
            <a:r>
              <a:rPr lang="sk-SK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 stali svedkami jeho zmŕtvychvstania</a:t>
            </a:r>
            <a:r>
              <a:rPr lang="sk-SK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k-SK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(Porov. Sk 1, 8) </a:t>
            </a:r>
          </a:p>
          <a:p>
            <a:r>
              <a:rPr lang="sk-SK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 </a:t>
            </a:r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svedectvo apoštolov aj my veríme, že Kristus vstal zmŕtvych.</a:t>
            </a:r>
          </a:p>
          <a:p>
            <a:r>
              <a:rPr lang="sk-SK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Kristovo zmŕtvychvstanie je základom našej viery. </a:t>
            </a:r>
            <a:r>
              <a:rPr lang="sk-SK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Viera vo vzkrieseného Krista je hybnou silou nášho života. je podkladom pre najradostnejšiu nádej, že všetci raz vstaneme zmŕtvych a že budeme večne šťastní v oslávenom Kristovi. </a:t>
            </a:r>
          </a:p>
        </p:txBody>
      </p:sp>
    </p:spTree>
    <p:extLst>
      <p:ext uri="{BB962C8B-B14F-4D97-AF65-F5344CB8AC3E}">
        <p14:creationId xmlns:p14="http://schemas.microsoft.com/office/powerpoint/2010/main" val="2128220425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249</TotalTime>
  <Words>2434</Words>
  <Application>Microsoft Office PowerPoint</Application>
  <PresentationFormat>Širokouhlá</PresentationFormat>
  <Paragraphs>111</Paragraphs>
  <Slides>21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21</vt:i4>
      </vt:variant>
    </vt:vector>
  </HeadingPairs>
  <TitlesOfParts>
    <vt:vector size="27" baseType="lpstr">
      <vt:lpstr>Arial</vt:lpstr>
      <vt:lpstr>Cambria Math</vt:lpstr>
      <vt:lpstr>Century Gothic</vt:lpstr>
      <vt:lpstr>Times New Roman</vt:lpstr>
      <vt:lpstr>Wingdings 3</vt:lpstr>
      <vt:lpstr>Dym</vt:lpstr>
      <vt:lpstr>DIECÉZNA ŠKOLA VIERY III.</vt:lpstr>
      <vt:lpstr>ÚVOD</vt:lpstr>
      <vt:lpstr>  I. JEŽIŠ KRISTUS NÁŠ VYKUPITEĽ</vt:lpstr>
      <vt:lpstr>1. DIELO KRISTOVHO VYKÚPENIA </vt:lpstr>
      <vt:lpstr>2. Ježiš za nás zomrel na kríži </vt:lpstr>
      <vt:lpstr>3. Kristus - náš veľkonočný Baránok </vt:lpstr>
      <vt:lpstr>4. Ježišov pohreb a zostúpenie k otcom </vt:lpstr>
      <vt:lpstr>5. Ježiš na tretí deň vstal zmŕtvych </vt:lpstr>
      <vt:lpstr>6. Svedkovia Kristovho zmŕtvychvstania </vt:lpstr>
      <vt:lpstr>7. Veľkonočné tajomstvo vykúpenia </vt:lpstr>
      <vt:lpstr>8. Dielo vykúpenia trvá </vt:lpstr>
      <vt:lpstr>  II. OSLÁVENÝ KRISTUS  - NÁŠ PÁN </vt:lpstr>
      <vt:lpstr>1. Ježiš vystúpil do neba na 40. deň po zmŕtvychvstaní </vt:lpstr>
      <vt:lpstr>2. Kristus Kráľ vesmíru a Hlava ľudstva </vt:lpstr>
      <vt:lpstr>3. Kristus zostal s nami aj po nanebovstúpení </vt:lpstr>
      <vt:lpstr>4. Kristus veľkňaz nás vedie k Otcovi </vt:lpstr>
      <vt:lpstr>5. Ježiš je náš Pán </vt:lpstr>
      <vt:lpstr>Prezentácia programu PowerPoint</vt:lpstr>
      <vt:lpstr>1. Ježiš príde znova </vt:lpstr>
      <vt:lpstr>2. Kristus - sudca živých a mŕtvych </vt:lpstr>
      <vt:lpstr>3. Nové nebesá a nová zem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DIECÉZNA ŠKOLA VIERY III.</dc:title>
  <dc:creator>Jozef</dc:creator>
  <cp:lastModifiedBy>Jozef</cp:lastModifiedBy>
  <cp:revision>36</cp:revision>
  <dcterms:created xsi:type="dcterms:W3CDTF">2021-01-12T14:19:33Z</dcterms:created>
  <dcterms:modified xsi:type="dcterms:W3CDTF">2021-01-15T10:39:58Z</dcterms:modified>
</cp:coreProperties>
</file>